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312" r:id="rId6"/>
    <p:sldId id="313" r:id="rId7"/>
    <p:sldId id="314" r:id="rId8"/>
    <p:sldId id="315" r:id="rId9"/>
    <p:sldId id="270" r:id="rId10"/>
    <p:sldId id="271" r:id="rId11"/>
    <p:sldId id="311" r:id="rId12"/>
    <p:sldId id="316" r:id="rId13"/>
    <p:sldId id="317" r:id="rId14"/>
    <p:sldId id="324" r:id="rId15"/>
    <p:sldId id="325" r:id="rId16"/>
    <p:sldId id="326" r:id="rId17"/>
    <p:sldId id="327" r:id="rId18"/>
    <p:sldId id="328" r:id="rId19"/>
    <p:sldId id="329" r:id="rId20"/>
    <p:sldId id="330" r:id="rId21"/>
    <p:sldId id="331" r:id="rId22"/>
    <p:sldId id="334" r:id="rId23"/>
    <p:sldId id="335" r:id="rId24"/>
    <p:sldId id="336" r:id="rId25"/>
    <p:sldId id="332" r:id="rId26"/>
    <p:sldId id="333" r:id="rId27"/>
    <p:sldId id="338" r:id="rId28"/>
    <p:sldId id="340" r:id="rId29"/>
    <p:sldId id="339" r:id="rId30"/>
    <p:sldId id="337" r:id="rId31"/>
    <p:sldId id="287" r:id="rId32"/>
    <p:sldId id="268"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4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a:pPr>
            <a:r>
              <a:rPr lang="en-US" dirty="0" err="1"/>
              <a:t>Motivos</a:t>
            </a:r>
            <a:r>
              <a:rPr lang="en-US" baseline="0" dirty="0"/>
              <a:t> de </a:t>
            </a:r>
            <a:r>
              <a:rPr lang="en-US" baseline="0" dirty="0" err="1"/>
              <a:t>quejas</a:t>
            </a:r>
            <a:r>
              <a:rPr lang="en-US" baseline="0" dirty="0"/>
              <a:t> </a:t>
            </a:r>
            <a:r>
              <a:rPr lang="en-US" baseline="0" dirty="0" err="1"/>
              <a:t>presentadas</a:t>
            </a:r>
            <a:r>
              <a:rPr lang="en-US" baseline="0" dirty="0"/>
              <a:t> en el 2017</a:t>
            </a:r>
            <a:endParaRPr lang="en-US" dirty="0"/>
          </a:p>
        </c:rich>
      </c:tx>
      <c:layout/>
    </c:title>
    <c:view3D>
      <c:rotX val="30"/>
      <c:perspective val="30"/>
    </c:view3D>
    <c:plotArea>
      <c:layout/>
      <c:pie3DChart>
        <c:varyColors val="1"/>
        <c:ser>
          <c:idx val="0"/>
          <c:order val="0"/>
          <c:tx>
            <c:strRef>
              <c:f>Hoja1!$D$23</c:f>
              <c:strCache>
                <c:ptCount val="1"/>
                <c:pt idx="0">
                  <c:v>CANTIDAD</c:v>
                </c:pt>
              </c:strCache>
            </c:strRef>
          </c:tx>
          <c:dLbls>
            <c:showPercent val="1"/>
            <c:showLeaderLines val="1"/>
          </c:dLbls>
          <c:cat>
            <c:strRef>
              <c:f>Hoja1!$C$24:$C$28</c:f>
              <c:strCache>
                <c:ptCount val="5"/>
                <c:pt idx="0">
                  <c:v>Disponibilidad del Servicio</c:v>
                </c:pt>
                <c:pt idx="1">
                  <c:v>Capacidad instalada</c:v>
                </c:pt>
                <c:pt idx="2">
                  <c:v>Medicamentos</c:v>
                </c:pt>
                <c:pt idx="3">
                  <c:v>Gasto Bolsillo</c:v>
                </c:pt>
                <c:pt idx="4">
                  <c:v>Cobertura </c:v>
                </c:pt>
              </c:strCache>
            </c:strRef>
          </c:cat>
          <c:val>
            <c:numRef>
              <c:f>Hoja1!$D$24:$D$28</c:f>
              <c:numCache>
                <c:formatCode>0%</c:formatCode>
                <c:ptCount val="5"/>
                <c:pt idx="0">
                  <c:v>0.74000000000000099</c:v>
                </c:pt>
                <c:pt idx="1">
                  <c:v>5.0000000000000065E-2</c:v>
                </c:pt>
                <c:pt idx="2">
                  <c:v>0.16000000000000017</c:v>
                </c:pt>
                <c:pt idx="3" formatCode="0.00%">
                  <c:v>3.2000000000000063E-2</c:v>
                </c:pt>
                <c:pt idx="4" formatCode="0.00%">
                  <c:v>1.8000000000000033E-2</c:v>
                </c:pt>
              </c:numCache>
            </c:numRef>
          </c:val>
        </c:ser>
        <c:dLbls>
          <c:showPercent val="1"/>
        </c:dLbls>
      </c:pie3DChart>
    </c:plotArea>
    <c:legend>
      <c:legendPos val="t"/>
      <c:layout/>
      <c:txPr>
        <a:bodyPr/>
        <a:lstStyle/>
        <a:p>
          <a:pPr>
            <a:defRPr lang="es-MX" sz="1200"/>
          </a:pPr>
          <a:endParaRPr lang="es-MX"/>
        </a:p>
      </c:txPr>
    </c:legend>
    <c:plotVisOnly val="1"/>
    <c:dispBlanksAs val="zero"/>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954F8-28DA-4D5C-A328-FC53966305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F2E48FF5-8598-4C8D-BCF7-A0D2577B63EC}">
      <dgm:prSet phldrT="[Texto]" custT="1"/>
      <dgm:spPr>
        <a:noFill/>
        <a:ln w="28575">
          <a:solidFill>
            <a:schemeClr val="bg1">
              <a:lumMod val="65000"/>
            </a:schemeClr>
          </a:solidFill>
        </a:ln>
      </dgm:spPr>
      <dgm:t>
        <a:bodyPr/>
        <a:lstStyle/>
        <a:p>
          <a:r>
            <a:rPr lang="es-MX" sz="1600" dirty="0">
              <a:solidFill>
                <a:schemeClr val="tx1"/>
              </a:solidFill>
              <a:latin typeface="Arial Narrow" pitchFamily="34" charset="0"/>
              <a:cs typeface="Arial" panose="020B0604020202020204" pitchFamily="34" charset="0"/>
            </a:rPr>
            <a:t>Titular del Órgano Interno de Control (Nivel de Dirección de Área)</a:t>
          </a:r>
        </a:p>
      </dgm:t>
    </dgm:pt>
    <dgm:pt modelId="{9A94639B-C132-4A28-88AE-11442C750FB2}" type="parTrans" cxnId="{F97769C3-C05B-4A93-9E12-604E2C68279F}">
      <dgm:prSet/>
      <dgm:spPr/>
      <dgm:t>
        <a:bodyPr/>
        <a:lstStyle/>
        <a:p>
          <a:endParaRPr lang="es-MX"/>
        </a:p>
      </dgm:t>
    </dgm:pt>
    <dgm:pt modelId="{470DAD80-5C02-4DBA-938B-DC51CF6D5FA4}" type="sibTrans" cxnId="{F97769C3-C05B-4A93-9E12-604E2C68279F}">
      <dgm:prSet/>
      <dgm:spPr/>
      <dgm:t>
        <a:bodyPr/>
        <a:lstStyle/>
        <a:p>
          <a:endParaRPr lang="es-MX"/>
        </a:p>
      </dgm:t>
    </dgm:pt>
    <dgm:pt modelId="{797DA4C5-F054-4A6F-968F-870B0BCCA34D}" type="asst">
      <dgm:prSet phldrT="[Texto]" custT="1"/>
      <dgm:spPr>
        <a:noFill/>
        <a:ln w="28575">
          <a:solidFill>
            <a:schemeClr val="bg1">
              <a:lumMod val="65000"/>
            </a:schemeClr>
          </a:solidFill>
        </a:ln>
      </dgm:spPr>
      <dgm:t>
        <a:bodyPr/>
        <a:lstStyle/>
        <a:p>
          <a:r>
            <a:rPr lang="es-MX" sz="1600" dirty="0">
              <a:solidFill>
                <a:schemeClr val="tx1"/>
              </a:solidFill>
              <a:latin typeface="Arial Narrow" pitchFamily="34" charset="0"/>
              <a:cs typeface="Arial" panose="020B0604020202020204" pitchFamily="34" charset="0"/>
            </a:rPr>
            <a:t>Coordinador de recepción de declaraciones</a:t>
          </a:r>
        </a:p>
      </dgm:t>
    </dgm:pt>
    <dgm:pt modelId="{6BDF32A2-6B07-47BC-A0D6-EEFC1B702CAC}" type="parTrans" cxnId="{E7FD788A-5810-44CD-A516-E8E6CDC80FD2}">
      <dgm:prSet/>
      <dgm:spPr/>
      <dgm:t>
        <a:bodyPr/>
        <a:lstStyle/>
        <a:p>
          <a:endParaRPr lang="es-MX"/>
        </a:p>
      </dgm:t>
    </dgm:pt>
    <dgm:pt modelId="{B00E472A-BEA9-4FF3-A1EF-BF0316ABF996}" type="sibTrans" cxnId="{E7FD788A-5810-44CD-A516-E8E6CDC80FD2}">
      <dgm:prSet/>
      <dgm:spPr/>
      <dgm:t>
        <a:bodyPr/>
        <a:lstStyle/>
        <a:p>
          <a:endParaRPr lang="es-MX"/>
        </a:p>
      </dgm:t>
    </dgm:pt>
    <dgm:pt modelId="{8542EBE8-4CB2-4C9E-807C-870E1576863C}">
      <dgm:prSet phldrT="[Texto]" custT="1"/>
      <dgm:spPr>
        <a:noFill/>
        <a:ln w="28575">
          <a:solidFill>
            <a:schemeClr val="bg1">
              <a:lumMod val="65000"/>
            </a:schemeClr>
          </a:solidFill>
        </a:ln>
      </dgm:spPr>
      <dgm:t>
        <a:bodyPr/>
        <a:lstStyle/>
        <a:p>
          <a:r>
            <a:rPr lang="es-MX" sz="1600" dirty="0">
              <a:solidFill>
                <a:schemeClr val="tx1"/>
              </a:solidFill>
              <a:latin typeface="Arial Narrow" pitchFamily="34" charset="0"/>
              <a:cs typeface="Arial" panose="020B0604020202020204" pitchFamily="34" charset="0"/>
            </a:rPr>
            <a:t>Jefe de Auditoría</a:t>
          </a:r>
        </a:p>
      </dgm:t>
    </dgm:pt>
    <dgm:pt modelId="{CD5BC6ED-F62C-47D3-B7FD-BCA6F14B75FF}" type="parTrans" cxnId="{BEB9DB32-1A7D-4944-94C0-27040409912D}">
      <dgm:prSet/>
      <dgm:spPr/>
      <dgm:t>
        <a:bodyPr/>
        <a:lstStyle/>
        <a:p>
          <a:endParaRPr lang="es-MX"/>
        </a:p>
      </dgm:t>
    </dgm:pt>
    <dgm:pt modelId="{19441FD6-1F3B-4F43-B6F2-4D7671B17B63}" type="sibTrans" cxnId="{BEB9DB32-1A7D-4944-94C0-27040409912D}">
      <dgm:prSet/>
      <dgm:spPr/>
      <dgm:t>
        <a:bodyPr/>
        <a:lstStyle/>
        <a:p>
          <a:endParaRPr lang="es-MX"/>
        </a:p>
      </dgm:t>
    </dgm:pt>
    <dgm:pt modelId="{A0C0553A-D5A1-4FB3-8276-1C77E1B1B941}">
      <dgm:prSet phldrT="[Texto]" custT="1"/>
      <dgm:spPr>
        <a:noFill/>
        <a:ln w="28575">
          <a:solidFill>
            <a:schemeClr val="bg1">
              <a:lumMod val="65000"/>
            </a:schemeClr>
          </a:solidFill>
        </a:ln>
      </dgm:spPr>
      <dgm:t>
        <a:bodyPr/>
        <a:lstStyle/>
        <a:p>
          <a:r>
            <a:rPr lang="es-MX" sz="1600" dirty="0">
              <a:solidFill>
                <a:schemeClr val="tx1"/>
              </a:solidFill>
              <a:latin typeface="Arial Narrow" pitchFamily="34" charset="0"/>
              <a:cs typeface="Arial" panose="020B0604020202020204" pitchFamily="34" charset="0"/>
            </a:rPr>
            <a:t>Jefe de Investigaciones</a:t>
          </a:r>
        </a:p>
      </dgm:t>
    </dgm:pt>
    <dgm:pt modelId="{4D875B09-E719-40FF-BC2A-8749BD3C4322}" type="parTrans" cxnId="{1412DCF1-7D4A-4456-B00F-C7965A12731C}">
      <dgm:prSet/>
      <dgm:spPr/>
      <dgm:t>
        <a:bodyPr/>
        <a:lstStyle/>
        <a:p>
          <a:endParaRPr lang="es-MX"/>
        </a:p>
      </dgm:t>
    </dgm:pt>
    <dgm:pt modelId="{FD53B455-513E-445D-9125-2487BA7A29D3}" type="sibTrans" cxnId="{1412DCF1-7D4A-4456-B00F-C7965A12731C}">
      <dgm:prSet/>
      <dgm:spPr/>
      <dgm:t>
        <a:bodyPr/>
        <a:lstStyle/>
        <a:p>
          <a:endParaRPr lang="es-MX"/>
        </a:p>
      </dgm:t>
    </dgm:pt>
    <dgm:pt modelId="{8CFBBE9F-8857-4712-B683-47B70049B11C}">
      <dgm:prSet phldrT="[Texto]" custT="1"/>
      <dgm:spPr>
        <a:noFill/>
        <a:ln w="28575">
          <a:solidFill>
            <a:schemeClr val="bg1">
              <a:lumMod val="65000"/>
            </a:schemeClr>
          </a:solidFill>
        </a:ln>
      </dgm:spPr>
      <dgm:t>
        <a:bodyPr/>
        <a:lstStyle/>
        <a:p>
          <a:r>
            <a:rPr lang="es-MX" sz="1600" dirty="0">
              <a:solidFill>
                <a:schemeClr val="tx1"/>
              </a:solidFill>
              <a:latin typeface="Arial Narrow" pitchFamily="34" charset="0"/>
              <a:cs typeface="Arial" panose="020B0604020202020204" pitchFamily="34" charset="0"/>
            </a:rPr>
            <a:t>Jefe de Responsabilidades y Conflictos</a:t>
          </a:r>
        </a:p>
      </dgm:t>
    </dgm:pt>
    <dgm:pt modelId="{83D57E2B-BDC4-4F49-845A-72514DF6A826}" type="parTrans" cxnId="{7A346CB1-C066-4A79-A391-ECCB578C2B2B}">
      <dgm:prSet/>
      <dgm:spPr/>
      <dgm:t>
        <a:bodyPr/>
        <a:lstStyle/>
        <a:p>
          <a:endParaRPr lang="es-MX"/>
        </a:p>
      </dgm:t>
    </dgm:pt>
    <dgm:pt modelId="{F23BC9FC-13CD-4AA3-A410-4C6CE10CED16}" type="sibTrans" cxnId="{7A346CB1-C066-4A79-A391-ECCB578C2B2B}">
      <dgm:prSet/>
      <dgm:spPr/>
      <dgm:t>
        <a:bodyPr/>
        <a:lstStyle/>
        <a:p>
          <a:endParaRPr lang="es-MX"/>
        </a:p>
      </dgm:t>
    </dgm:pt>
    <dgm:pt modelId="{C6161823-6B0C-4A42-9B84-8D9F4FD6F725}" type="pres">
      <dgm:prSet presAssocID="{F6F954F8-28DA-4D5C-A328-FC53966305D1}" presName="hierChild1" presStyleCnt="0">
        <dgm:presLayoutVars>
          <dgm:orgChart val="1"/>
          <dgm:chPref val="1"/>
          <dgm:dir/>
          <dgm:animOne val="branch"/>
          <dgm:animLvl val="lvl"/>
          <dgm:resizeHandles/>
        </dgm:presLayoutVars>
      </dgm:prSet>
      <dgm:spPr/>
      <dgm:t>
        <a:bodyPr/>
        <a:lstStyle/>
        <a:p>
          <a:endParaRPr lang="es-MX"/>
        </a:p>
      </dgm:t>
    </dgm:pt>
    <dgm:pt modelId="{59983428-CBAD-42F1-9DAD-859DAA89C319}" type="pres">
      <dgm:prSet presAssocID="{F2E48FF5-8598-4C8D-BCF7-A0D2577B63EC}" presName="hierRoot1" presStyleCnt="0">
        <dgm:presLayoutVars>
          <dgm:hierBranch val="init"/>
        </dgm:presLayoutVars>
      </dgm:prSet>
      <dgm:spPr/>
    </dgm:pt>
    <dgm:pt modelId="{27E07517-119B-4463-BFC4-6B8257F9B959}" type="pres">
      <dgm:prSet presAssocID="{F2E48FF5-8598-4C8D-BCF7-A0D2577B63EC}" presName="rootComposite1" presStyleCnt="0"/>
      <dgm:spPr/>
    </dgm:pt>
    <dgm:pt modelId="{E3F7E3D3-6736-46D0-B016-85782A900134}" type="pres">
      <dgm:prSet presAssocID="{F2E48FF5-8598-4C8D-BCF7-A0D2577B63EC}" presName="rootText1" presStyleLbl="node0" presStyleIdx="0" presStyleCnt="1" custScaleX="205851">
        <dgm:presLayoutVars>
          <dgm:chPref val="3"/>
        </dgm:presLayoutVars>
      </dgm:prSet>
      <dgm:spPr/>
      <dgm:t>
        <a:bodyPr/>
        <a:lstStyle/>
        <a:p>
          <a:endParaRPr lang="es-MX"/>
        </a:p>
      </dgm:t>
    </dgm:pt>
    <dgm:pt modelId="{8B626D3F-7683-46CD-BF84-86C8BCDDB1FA}" type="pres">
      <dgm:prSet presAssocID="{F2E48FF5-8598-4C8D-BCF7-A0D2577B63EC}" presName="rootConnector1" presStyleLbl="node1" presStyleIdx="0" presStyleCnt="0"/>
      <dgm:spPr/>
      <dgm:t>
        <a:bodyPr/>
        <a:lstStyle/>
        <a:p>
          <a:endParaRPr lang="es-MX"/>
        </a:p>
      </dgm:t>
    </dgm:pt>
    <dgm:pt modelId="{B68F55FF-5F18-4850-BFF3-370FA3D04B6F}" type="pres">
      <dgm:prSet presAssocID="{F2E48FF5-8598-4C8D-BCF7-A0D2577B63EC}" presName="hierChild2" presStyleCnt="0"/>
      <dgm:spPr/>
    </dgm:pt>
    <dgm:pt modelId="{EAFE79AC-AC87-48FD-90E8-8F42EEF12FB2}" type="pres">
      <dgm:prSet presAssocID="{CD5BC6ED-F62C-47D3-B7FD-BCA6F14B75FF}" presName="Name37" presStyleLbl="parChTrans1D2" presStyleIdx="0" presStyleCnt="4"/>
      <dgm:spPr/>
      <dgm:t>
        <a:bodyPr/>
        <a:lstStyle/>
        <a:p>
          <a:endParaRPr lang="es-MX"/>
        </a:p>
      </dgm:t>
    </dgm:pt>
    <dgm:pt modelId="{6AA2A30B-92B8-4E85-B996-9FCAF2442BE9}" type="pres">
      <dgm:prSet presAssocID="{8542EBE8-4CB2-4C9E-807C-870E1576863C}" presName="hierRoot2" presStyleCnt="0">
        <dgm:presLayoutVars>
          <dgm:hierBranch val="init"/>
        </dgm:presLayoutVars>
      </dgm:prSet>
      <dgm:spPr/>
    </dgm:pt>
    <dgm:pt modelId="{6D57B1E6-5BCA-4CA0-A379-41DBDAA5C2D9}" type="pres">
      <dgm:prSet presAssocID="{8542EBE8-4CB2-4C9E-807C-870E1576863C}" presName="rootComposite" presStyleCnt="0"/>
      <dgm:spPr/>
    </dgm:pt>
    <dgm:pt modelId="{52456CD4-66B7-424C-8BA8-C405CF37CDB2}" type="pres">
      <dgm:prSet presAssocID="{8542EBE8-4CB2-4C9E-807C-870E1576863C}" presName="rootText" presStyleLbl="node2" presStyleIdx="0" presStyleCnt="3">
        <dgm:presLayoutVars>
          <dgm:chPref val="3"/>
        </dgm:presLayoutVars>
      </dgm:prSet>
      <dgm:spPr/>
      <dgm:t>
        <a:bodyPr/>
        <a:lstStyle/>
        <a:p>
          <a:endParaRPr lang="es-MX"/>
        </a:p>
      </dgm:t>
    </dgm:pt>
    <dgm:pt modelId="{42EAFBE0-BCA1-4B7B-B55A-B74D10E7AA02}" type="pres">
      <dgm:prSet presAssocID="{8542EBE8-4CB2-4C9E-807C-870E1576863C}" presName="rootConnector" presStyleLbl="node2" presStyleIdx="0" presStyleCnt="3"/>
      <dgm:spPr/>
      <dgm:t>
        <a:bodyPr/>
        <a:lstStyle/>
        <a:p>
          <a:endParaRPr lang="es-MX"/>
        </a:p>
      </dgm:t>
    </dgm:pt>
    <dgm:pt modelId="{BB8CB872-8E7F-437F-A2D4-F988F7A11343}" type="pres">
      <dgm:prSet presAssocID="{8542EBE8-4CB2-4C9E-807C-870E1576863C}" presName="hierChild4" presStyleCnt="0"/>
      <dgm:spPr/>
    </dgm:pt>
    <dgm:pt modelId="{D9F635DB-78BB-4C54-B82A-2F724467605B}" type="pres">
      <dgm:prSet presAssocID="{8542EBE8-4CB2-4C9E-807C-870E1576863C}" presName="hierChild5" presStyleCnt="0"/>
      <dgm:spPr/>
    </dgm:pt>
    <dgm:pt modelId="{4C897A54-0106-4BD4-AD32-C5A83530815F}" type="pres">
      <dgm:prSet presAssocID="{4D875B09-E719-40FF-BC2A-8749BD3C4322}" presName="Name37" presStyleLbl="parChTrans1D2" presStyleIdx="1" presStyleCnt="4"/>
      <dgm:spPr/>
      <dgm:t>
        <a:bodyPr/>
        <a:lstStyle/>
        <a:p>
          <a:endParaRPr lang="es-MX"/>
        </a:p>
      </dgm:t>
    </dgm:pt>
    <dgm:pt modelId="{C5FB7FE5-67A6-45D4-820B-838B4C607EE3}" type="pres">
      <dgm:prSet presAssocID="{A0C0553A-D5A1-4FB3-8276-1C77E1B1B941}" presName="hierRoot2" presStyleCnt="0">
        <dgm:presLayoutVars>
          <dgm:hierBranch val="init"/>
        </dgm:presLayoutVars>
      </dgm:prSet>
      <dgm:spPr/>
    </dgm:pt>
    <dgm:pt modelId="{51F6EBAF-7438-4AB0-8F83-5B780325DC1A}" type="pres">
      <dgm:prSet presAssocID="{A0C0553A-D5A1-4FB3-8276-1C77E1B1B941}" presName="rootComposite" presStyleCnt="0"/>
      <dgm:spPr/>
    </dgm:pt>
    <dgm:pt modelId="{71B2CD71-9F85-4098-BC07-9AD75DCACBFA}" type="pres">
      <dgm:prSet presAssocID="{A0C0553A-D5A1-4FB3-8276-1C77E1B1B941}" presName="rootText" presStyleLbl="node2" presStyleIdx="1" presStyleCnt="3">
        <dgm:presLayoutVars>
          <dgm:chPref val="3"/>
        </dgm:presLayoutVars>
      </dgm:prSet>
      <dgm:spPr/>
      <dgm:t>
        <a:bodyPr/>
        <a:lstStyle/>
        <a:p>
          <a:endParaRPr lang="es-MX"/>
        </a:p>
      </dgm:t>
    </dgm:pt>
    <dgm:pt modelId="{9B7609D1-2589-436A-81D8-B56B701DFBD1}" type="pres">
      <dgm:prSet presAssocID="{A0C0553A-D5A1-4FB3-8276-1C77E1B1B941}" presName="rootConnector" presStyleLbl="node2" presStyleIdx="1" presStyleCnt="3"/>
      <dgm:spPr/>
      <dgm:t>
        <a:bodyPr/>
        <a:lstStyle/>
        <a:p>
          <a:endParaRPr lang="es-MX"/>
        </a:p>
      </dgm:t>
    </dgm:pt>
    <dgm:pt modelId="{2C9C2B6C-9CD4-40B3-A19C-E98EB16117BF}" type="pres">
      <dgm:prSet presAssocID="{A0C0553A-D5A1-4FB3-8276-1C77E1B1B941}" presName="hierChild4" presStyleCnt="0"/>
      <dgm:spPr/>
    </dgm:pt>
    <dgm:pt modelId="{B61810C5-CEC0-4567-990E-47C2D522D429}" type="pres">
      <dgm:prSet presAssocID="{A0C0553A-D5A1-4FB3-8276-1C77E1B1B941}" presName="hierChild5" presStyleCnt="0"/>
      <dgm:spPr/>
    </dgm:pt>
    <dgm:pt modelId="{12B2B715-88A0-4538-862E-A92A76209DBE}" type="pres">
      <dgm:prSet presAssocID="{83D57E2B-BDC4-4F49-845A-72514DF6A826}" presName="Name37" presStyleLbl="parChTrans1D2" presStyleIdx="2" presStyleCnt="4"/>
      <dgm:spPr/>
      <dgm:t>
        <a:bodyPr/>
        <a:lstStyle/>
        <a:p>
          <a:endParaRPr lang="es-MX"/>
        </a:p>
      </dgm:t>
    </dgm:pt>
    <dgm:pt modelId="{A589304D-AC2D-4A22-9D07-3E33561C7AFD}" type="pres">
      <dgm:prSet presAssocID="{8CFBBE9F-8857-4712-B683-47B70049B11C}" presName="hierRoot2" presStyleCnt="0">
        <dgm:presLayoutVars>
          <dgm:hierBranch val="init"/>
        </dgm:presLayoutVars>
      </dgm:prSet>
      <dgm:spPr/>
    </dgm:pt>
    <dgm:pt modelId="{E5586123-2EDA-496F-9290-00B604AC5A12}" type="pres">
      <dgm:prSet presAssocID="{8CFBBE9F-8857-4712-B683-47B70049B11C}" presName="rootComposite" presStyleCnt="0"/>
      <dgm:spPr/>
    </dgm:pt>
    <dgm:pt modelId="{97161C01-4F79-4DAE-8FBD-07339F77DE2A}" type="pres">
      <dgm:prSet presAssocID="{8CFBBE9F-8857-4712-B683-47B70049B11C}" presName="rootText" presStyleLbl="node2" presStyleIdx="2" presStyleCnt="3" custScaleX="121630">
        <dgm:presLayoutVars>
          <dgm:chPref val="3"/>
        </dgm:presLayoutVars>
      </dgm:prSet>
      <dgm:spPr/>
      <dgm:t>
        <a:bodyPr/>
        <a:lstStyle/>
        <a:p>
          <a:endParaRPr lang="es-MX"/>
        </a:p>
      </dgm:t>
    </dgm:pt>
    <dgm:pt modelId="{33F5B514-4937-4313-B74B-C55380356FA5}" type="pres">
      <dgm:prSet presAssocID="{8CFBBE9F-8857-4712-B683-47B70049B11C}" presName="rootConnector" presStyleLbl="node2" presStyleIdx="2" presStyleCnt="3"/>
      <dgm:spPr/>
      <dgm:t>
        <a:bodyPr/>
        <a:lstStyle/>
        <a:p>
          <a:endParaRPr lang="es-MX"/>
        </a:p>
      </dgm:t>
    </dgm:pt>
    <dgm:pt modelId="{5B73A183-1B94-4E7B-B90E-EC9F23D1BE6A}" type="pres">
      <dgm:prSet presAssocID="{8CFBBE9F-8857-4712-B683-47B70049B11C}" presName="hierChild4" presStyleCnt="0"/>
      <dgm:spPr/>
    </dgm:pt>
    <dgm:pt modelId="{C50C8B50-73E5-450F-9CAD-CD427D7DAC07}" type="pres">
      <dgm:prSet presAssocID="{8CFBBE9F-8857-4712-B683-47B70049B11C}" presName="hierChild5" presStyleCnt="0"/>
      <dgm:spPr/>
    </dgm:pt>
    <dgm:pt modelId="{6A847840-75B9-4A3E-B2EB-9655A34903E9}" type="pres">
      <dgm:prSet presAssocID="{F2E48FF5-8598-4C8D-BCF7-A0D2577B63EC}" presName="hierChild3" presStyleCnt="0"/>
      <dgm:spPr/>
    </dgm:pt>
    <dgm:pt modelId="{13EB1CF7-ABF7-477F-86A5-A7C19789C660}" type="pres">
      <dgm:prSet presAssocID="{6BDF32A2-6B07-47BC-A0D6-EEFC1B702CAC}" presName="Name111" presStyleLbl="parChTrans1D2" presStyleIdx="3" presStyleCnt="4"/>
      <dgm:spPr/>
      <dgm:t>
        <a:bodyPr/>
        <a:lstStyle/>
        <a:p>
          <a:endParaRPr lang="es-MX"/>
        </a:p>
      </dgm:t>
    </dgm:pt>
    <dgm:pt modelId="{DB147575-18FB-40E7-BBA2-8A1280D10FCA}" type="pres">
      <dgm:prSet presAssocID="{797DA4C5-F054-4A6F-968F-870B0BCCA34D}" presName="hierRoot3" presStyleCnt="0">
        <dgm:presLayoutVars>
          <dgm:hierBranch val="init"/>
        </dgm:presLayoutVars>
      </dgm:prSet>
      <dgm:spPr/>
    </dgm:pt>
    <dgm:pt modelId="{E8FD839D-5661-4D3C-93EB-1191793E69BD}" type="pres">
      <dgm:prSet presAssocID="{797DA4C5-F054-4A6F-968F-870B0BCCA34D}" presName="rootComposite3" presStyleCnt="0"/>
      <dgm:spPr/>
    </dgm:pt>
    <dgm:pt modelId="{BC69DD0E-296E-4AC0-B04C-5970105FB21C}" type="pres">
      <dgm:prSet presAssocID="{797DA4C5-F054-4A6F-968F-870B0BCCA34D}" presName="rootText3" presStyleLbl="asst1" presStyleIdx="0" presStyleCnt="1" custScaleX="135762" custLinFactX="74132" custLinFactNeighborX="100000" custLinFactNeighborY="-9944">
        <dgm:presLayoutVars>
          <dgm:chPref val="3"/>
        </dgm:presLayoutVars>
      </dgm:prSet>
      <dgm:spPr/>
      <dgm:t>
        <a:bodyPr/>
        <a:lstStyle/>
        <a:p>
          <a:endParaRPr lang="es-MX"/>
        </a:p>
      </dgm:t>
    </dgm:pt>
    <dgm:pt modelId="{E40DDBEB-08C3-4803-93BD-9E438E550F20}" type="pres">
      <dgm:prSet presAssocID="{797DA4C5-F054-4A6F-968F-870B0BCCA34D}" presName="rootConnector3" presStyleLbl="asst1" presStyleIdx="0" presStyleCnt="1"/>
      <dgm:spPr/>
      <dgm:t>
        <a:bodyPr/>
        <a:lstStyle/>
        <a:p>
          <a:endParaRPr lang="es-MX"/>
        </a:p>
      </dgm:t>
    </dgm:pt>
    <dgm:pt modelId="{885D34A5-E06C-4E0B-B0B8-090064ECB82F}" type="pres">
      <dgm:prSet presAssocID="{797DA4C5-F054-4A6F-968F-870B0BCCA34D}" presName="hierChild6" presStyleCnt="0"/>
      <dgm:spPr/>
    </dgm:pt>
    <dgm:pt modelId="{5C1DFFE3-2BDC-4A0A-A11A-0B4F8BB5A94E}" type="pres">
      <dgm:prSet presAssocID="{797DA4C5-F054-4A6F-968F-870B0BCCA34D}" presName="hierChild7" presStyleCnt="0"/>
      <dgm:spPr/>
    </dgm:pt>
  </dgm:ptLst>
  <dgm:cxnLst>
    <dgm:cxn modelId="{BEB9DB32-1A7D-4944-94C0-27040409912D}" srcId="{F2E48FF5-8598-4C8D-BCF7-A0D2577B63EC}" destId="{8542EBE8-4CB2-4C9E-807C-870E1576863C}" srcOrd="1" destOrd="0" parTransId="{CD5BC6ED-F62C-47D3-B7FD-BCA6F14B75FF}" sibTransId="{19441FD6-1F3B-4F43-B6F2-4D7671B17B63}"/>
    <dgm:cxn modelId="{2E5DC3B9-8682-4329-9B3B-C59B853F17B3}" type="presOf" srcId="{83D57E2B-BDC4-4F49-845A-72514DF6A826}" destId="{12B2B715-88A0-4538-862E-A92A76209DBE}" srcOrd="0" destOrd="0" presId="urn:microsoft.com/office/officeart/2005/8/layout/orgChart1"/>
    <dgm:cxn modelId="{8CC6A59F-CA4E-4637-9005-2C423D25FE4A}" type="presOf" srcId="{A0C0553A-D5A1-4FB3-8276-1C77E1B1B941}" destId="{9B7609D1-2589-436A-81D8-B56B701DFBD1}" srcOrd="1" destOrd="0" presId="urn:microsoft.com/office/officeart/2005/8/layout/orgChart1"/>
    <dgm:cxn modelId="{F3AF95B5-CC72-4645-A751-1B71ED651ED8}" type="presOf" srcId="{6BDF32A2-6B07-47BC-A0D6-EEFC1B702CAC}" destId="{13EB1CF7-ABF7-477F-86A5-A7C19789C660}" srcOrd="0" destOrd="0" presId="urn:microsoft.com/office/officeart/2005/8/layout/orgChart1"/>
    <dgm:cxn modelId="{7D84C9B6-6325-4AC8-8A94-6B3932F4B39E}" type="presOf" srcId="{4D875B09-E719-40FF-BC2A-8749BD3C4322}" destId="{4C897A54-0106-4BD4-AD32-C5A83530815F}" srcOrd="0" destOrd="0" presId="urn:microsoft.com/office/officeart/2005/8/layout/orgChart1"/>
    <dgm:cxn modelId="{FBB1564A-6D4F-4055-A1EB-2D2E3BE0509E}" type="presOf" srcId="{F2E48FF5-8598-4C8D-BCF7-A0D2577B63EC}" destId="{8B626D3F-7683-46CD-BF84-86C8BCDDB1FA}" srcOrd="1" destOrd="0" presId="urn:microsoft.com/office/officeart/2005/8/layout/orgChart1"/>
    <dgm:cxn modelId="{E7FD788A-5810-44CD-A516-E8E6CDC80FD2}" srcId="{F2E48FF5-8598-4C8D-BCF7-A0D2577B63EC}" destId="{797DA4C5-F054-4A6F-968F-870B0BCCA34D}" srcOrd="0" destOrd="0" parTransId="{6BDF32A2-6B07-47BC-A0D6-EEFC1B702CAC}" sibTransId="{B00E472A-BEA9-4FF3-A1EF-BF0316ABF996}"/>
    <dgm:cxn modelId="{784737F4-390A-44A7-B2AE-C324D55A2BD8}" type="presOf" srcId="{F2E48FF5-8598-4C8D-BCF7-A0D2577B63EC}" destId="{E3F7E3D3-6736-46D0-B016-85782A900134}" srcOrd="0" destOrd="0" presId="urn:microsoft.com/office/officeart/2005/8/layout/orgChart1"/>
    <dgm:cxn modelId="{23EC0E31-8407-4BD2-98F0-46D5D1FC727F}" type="presOf" srcId="{CD5BC6ED-F62C-47D3-B7FD-BCA6F14B75FF}" destId="{EAFE79AC-AC87-48FD-90E8-8F42EEF12FB2}" srcOrd="0" destOrd="0" presId="urn:microsoft.com/office/officeart/2005/8/layout/orgChart1"/>
    <dgm:cxn modelId="{B7DFC3A8-8909-4F79-9BA2-5777438E5501}" type="presOf" srcId="{8CFBBE9F-8857-4712-B683-47B70049B11C}" destId="{97161C01-4F79-4DAE-8FBD-07339F77DE2A}" srcOrd="0" destOrd="0" presId="urn:microsoft.com/office/officeart/2005/8/layout/orgChart1"/>
    <dgm:cxn modelId="{F97769C3-C05B-4A93-9E12-604E2C68279F}" srcId="{F6F954F8-28DA-4D5C-A328-FC53966305D1}" destId="{F2E48FF5-8598-4C8D-BCF7-A0D2577B63EC}" srcOrd="0" destOrd="0" parTransId="{9A94639B-C132-4A28-88AE-11442C750FB2}" sibTransId="{470DAD80-5C02-4DBA-938B-DC51CF6D5FA4}"/>
    <dgm:cxn modelId="{F11844A0-7C4F-4259-9812-8D4C504BCF65}" type="presOf" srcId="{797DA4C5-F054-4A6F-968F-870B0BCCA34D}" destId="{BC69DD0E-296E-4AC0-B04C-5970105FB21C}" srcOrd="0" destOrd="0" presId="urn:microsoft.com/office/officeart/2005/8/layout/orgChart1"/>
    <dgm:cxn modelId="{7C9D4A54-5597-4C54-ACFF-7E1884576AD3}" type="presOf" srcId="{8542EBE8-4CB2-4C9E-807C-870E1576863C}" destId="{52456CD4-66B7-424C-8BA8-C405CF37CDB2}" srcOrd="0" destOrd="0" presId="urn:microsoft.com/office/officeart/2005/8/layout/orgChart1"/>
    <dgm:cxn modelId="{7A346CB1-C066-4A79-A391-ECCB578C2B2B}" srcId="{F2E48FF5-8598-4C8D-BCF7-A0D2577B63EC}" destId="{8CFBBE9F-8857-4712-B683-47B70049B11C}" srcOrd="3" destOrd="0" parTransId="{83D57E2B-BDC4-4F49-845A-72514DF6A826}" sibTransId="{F23BC9FC-13CD-4AA3-A410-4C6CE10CED16}"/>
    <dgm:cxn modelId="{1412DCF1-7D4A-4456-B00F-C7965A12731C}" srcId="{F2E48FF5-8598-4C8D-BCF7-A0D2577B63EC}" destId="{A0C0553A-D5A1-4FB3-8276-1C77E1B1B941}" srcOrd="2" destOrd="0" parTransId="{4D875B09-E719-40FF-BC2A-8749BD3C4322}" sibTransId="{FD53B455-513E-445D-9125-2487BA7A29D3}"/>
    <dgm:cxn modelId="{072F9A60-F47E-466D-868F-6A48740E0194}" type="presOf" srcId="{797DA4C5-F054-4A6F-968F-870B0BCCA34D}" destId="{E40DDBEB-08C3-4803-93BD-9E438E550F20}" srcOrd="1" destOrd="0" presId="urn:microsoft.com/office/officeart/2005/8/layout/orgChart1"/>
    <dgm:cxn modelId="{F0914AC0-A0DC-4942-BC24-15E962E578B1}" type="presOf" srcId="{F6F954F8-28DA-4D5C-A328-FC53966305D1}" destId="{C6161823-6B0C-4A42-9B84-8D9F4FD6F725}" srcOrd="0" destOrd="0" presId="urn:microsoft.com/office/officeart/2005/8/layout/orgChart1"/>
    <dgm:cxn modelId="{80135126-A6C5-4C8E-91EA-07CB3DCEA338}" type="presOf" srcId="{8542EBE8-4CB2-4C9E-807C-870E1576863C}" destId="{42EAFBE0-BCA1-4B7B-B55A-B74D10E7AA02}" srcOrd="1" destOrd="0" presId="urn:microsoft.com/office/officeart/2005/8/layout/orgChart1"/>
    <dgm:cxn modelId="{77F32938-11A2-4D87-9884-A0F29615559D}" type="presOf" srcId="{A0C0553A-D5A1-4FB3-8276-1C77E1B1B941}" destId="{71B2CD71-9F85-4098-BC07-9AD75DCACBFA}" srcOrd="0" destOrd="0" presId="urn:microsoft.com/office/officeart/2005/8/layout/orgChart1"/>
    <dgm:cxn modelId="{943B04E2-F993-47A5-9EF2-BF9BD60E0207}" type="presOf" srcId="{8CFBBE9F-8857-4712-B683-47B70049B11C}" destId="{33F5B514-4937-4313-B74B-C55380356FA5}" srcOrd="1" destOrd="0" presId="urn:microsoft.com/office/officeart/2005/8/layout/orgChart1"/>
    <dgm:cxn modelId="{AC3CB558-39C3-4C43-9587-822E9A6B009A}" type="presParOf" srcId="{C6161823-6B0C-4A42-9B84-8D9F4FD6F725}" destId="{59983428-CBAD-42F1-9DAD-859DAA89C319}" srcOrd="0" destOrd="0" presId="urn:microsoft.com/office/officeart/2005/8/layout/orgChart1"/>
    <dgm:cxn modelId="{C200C03B-6732-4904-86D9-099F7892C736}" type="presParOf" srcId="{59983428-CBAD-42F1-9DAD-859DAA89C319}" destId="{27E07517-119B-4463-BFC4-6B8257F9B959}" srcOrd="0" destOrd="0" presId="urn:microsoft.com/office/officeart/2005/8/layout/orgChart1"/>
    <dgm:cxn modelId="{76637D83-755A-4228-8D40-E3E58EF596B1}" type="presParOf" srcId="{27E07517-119B-4463-BFC4-6B8257F9B959}" destId="{E3F7E3D3-6736-46D0-B016-85782A900134}" srcOrd="0" destOrd="0" presId="urn:microsoft.com/office/officeart/2005/8/layout/orgChart1"/>
    <dgm:cxn modelId="{E1D2D213-99DA-4AC6-8348-BB00DDC95E73}" type="presParOf" srcId="{27E07517-119B-4463-BFC4-6B8257F9B959}" destId="{8B626D3F-7683-46CD-BF84-86C8BCDDB1FA}" srcOrd="1" destOrd="0" presId="urn:microsoft.com/office/officeart/2005/8/layout/orgChart1"/>
    <dgm:cxn modelId="{003244AE-01C6-4EA5-9856-475B11D45976}" type="presParOf" srcId="{59983428-CBAD-42F1-9DAD-859DAA89C319}" destId="{B68F55FF-5F18-4850-BFF3-370FA3D04B6F}" srcOrd="1" destOrd="0" presId="urn:microsoft.com/office/officeart/2005/8/layout/orgChart1"/>
    <dgm:cxn modelId="{D428F177-5A8B-4EF9-A306-6E2CB4A2DD5F}" type="presParOf" srcId="{B68F55FF-5F18-4850-BFF3-370FA3D04B6F}" destId="{EAFE79AC-AC87-48FD-90E8-8F42EEF12FB2}" srcOrd="0" destOrd="0" presId="urn:microsoft.com/office/officeart/2005/8/layout/orgChart1"/>
    <dgm:cxn modelId="{307CD208-7465-4F1E-B52E-8876282A3D7E}" type="presParOf" srcId="{B68F55FF-5F18-4850-BFF3-370FA3D04B6F}" destId="{6AA2A30B-92B8-4E85-B996-9FCAF2442BE9}" srcOrd="1" destOrd="0" presId="urn:microsoft.com/office/officeart/2005/8/layout/orgChart1"/>
    <dgm:cxn modelId="{5432E959-44AA-4E5D-A4C2-3863251E0CC3}" type="presParOf" srcId="{6AA2A30B-92B8-4E85-B996-9FCAF2442BE9}" destId="{6D57B1E6-5BCA-4CA0-A379-41DBDAA5C2D9}" srcOrd="0" destOrd="0" presId="urn:microsoft.com/office/officeart/2005/8/layout/orgChart1"/>
    <dgm:cxn modelId="{8EE1F9B2-7F25-46DE-8AF9-6D93627BC3CE}" type="presParOf" srcId="{6D57B1E6-5BCA-4CA0-A379-41DBDAA5C2D9}" destId="{52456CD4-66B7-424C-8BA8-C405CF37CDB2}" srcOrd="0" destOrd="0" presId="urn:microsoft.com/office/officeart/2005/8/layout/orgChart1"/>
    <dgm:cxn modelId="{F1A5E774-9251-4C5C-B41C-F2CFA389437F}" type="presParOf" srcId="{6D57B1E6-5BCA-4CA0-A379-41DBDAA5C2D9}" destId="{42EAFBE0-BCA1-4B7B-B55A-B74D10E7AA02}" srcOrd="1" destOrd="0" presId="urn:microsoft.com/office/officeart/2005/8/layout/orgChart1"/>
    <dgm:cxn modelId="{5B35CE0D-67AB-4D1A-A5ED-6620E1A99E86}" type="presParOf" srcId="{6AA2A30B-92B8-4E85-B996-9FCAF2442BE9}" destId="{BB8CB872-8E7F-437F-A2D4-F988F7A11343}" srcOrd="1" destOrd="0" presId="urn:microsoft.com/office/officeart/2005/8/layout/orgChart1"/>
    <dgm:cxn modelId="{EE665E23-A849-4CC1-B892-09AACF254789}" type="presParOf" srcId="{6AA2A30B-92B8-4E85-B996-9FCAF2442BE9}" destId="{D9F635DB-78BB-4C54-B82A-2F724467605B}" srcOrd="2" destOrd="0" presId="urn:microsoft.com/office/officeart/2005/8/layout/orgChart1"/>
    <dgm:cxn modelId="{D912AF64-3859-42AD-97E0-2802B5D2CAC4}" type="presParOf" srcId="{B68F55FF-5F18-4850-BFF3-370FA3D04B6F}" destId="{4C897A54-0106-4BD4-AD32-C5A83530815F}" srcOrd="2" destOrd="0" presId="urn:microsoft.com/office/officeart/2005/8/layout/orgChart1"/>
    <dgm:cxn modelId="{00E1E497-F289-4212-A40D-99839D177011}" type="presParOf" srcId="{B68F55FF-5F18-4850-BFF3-370FA3D04B6F}" destId="{C5FB7FE5-67A6-45D4-820B-838B4C607EE3}" srcOrd="3" destOrd="0" presId="urn:microsoft.com/office/officeart/2005/8/layout/orgChart1"/>
    <dgm:cxn modelId="{F1653C7F-C6AC-4795-B1CF-534A2184E452}" type="presParOf" srcId="{C5FB7FE5-67A6-45D4-820B-838B4C607EE3}" destId="{51F6EBAF-7438-4AB0-8F83-5B780325DC1A}" srcOrd="0" destOrd="0" presId="urn:microsoft.com/office/officeart/2005/8/layout/orgChart1"/>
    <dgm:cxn modelId="{4F6BA73D-9420-4F93-AC55-5D5FC96B6F80}" type="presParOf" srcId="{51F6EBAF-7438-4AB0-8F83-5B780325DC1A}" destId="{71B2CD71-9F85-4098-BC07-9AD75DCACBFA}" srcOrd="0" destOrd="0" presId="urn:microsoft.com/office/officeart/2005/8/layout/orgChart1"/>
    <dgm:cxn modelId="{1A7232C2-1325-428A-A75E-2130B2E09A1F}" type="presParOf" srcId="{51F6EBAF-7438-4AB0-8F83-5B780325DC1A}" destId="{9B7609D1-2589-436A-81D8-B56B701DFBD1}" srcOrd="1" destOrd="0" presId="urn:microsoft.com/office/officeart/2005/8/layout/orgChart1"/>
    <dgm:cxn modelId="{6D41C974-8BE0-457C-ACA2-E5546B559001}" type="presParOf" srcId="{C5FB7FE5-67A6-45D4-820B-838B4C607EE3}" destId="{2C9C2B6C-9CD4-40B3-A19C-E98EB16117BF}" srcOrd="1" destOrd="0" presId="urn:microsoft.com/office/officeart/2005/8/layout/orgChart1"/>
    <dgm:cxn modelId="{918471B6-C6EA-4E13-BAEC-D76C79F674A3}" type="presParOf" srcId="{C5FB7FE5-67A6-45D4-820B-838B4C607EE3}" destId="{B61810C5-CEC0-4567-990E-47C2D522D429}" srcOrd="2" destOrd="0" presId="urn:microsoft.com/office/officeart/2005/8/layout/orgChart1"/>
    <dgm:cxn modelId="{0834B8F8-1FED-45E8-9B53-A48DDA30626E}" type="presParOf" srcId="{B68F55FF-5F18-4850-BFF3-370FA3D04B6F}" destId="{12B2B715-88A0-4538-862E-A92A76209DBE}" srcOrd="4" destOrd="0" presId="urn:microsoft.com/office/officeart/2005/8/layout/orgChart1"/>
    <dgm:cxn modelId="{500F1170-991E-4A1A-85BE-69D0B1EB05BF}" type="presParOf" srcId="{B68F55FF-5F18-4850-BFF3-370FA3D04B6F}" destId="{A589304D-AC2D-4A22-9D07-3E33561C7AFD}" srcOrd="5" destOrd="0" presId="urn:microsoft.com/office/officeart/2005/8/layout/orgChart1"/>
    <dgm:cxn modelId="{3FEC8EDD-2ED9-47D5-8E0A-0607901B445C}" type="presParOf" srcId="{A589304D-AC2D-4A22-9D07-3E33561C7AFD}" destId="{E5586123-2EDA-496F-9290-00B604AC5A12}" srcOrd="0" destOrd="0" presId="urn:microsoft.com/office/officeart/2005/8/layout/orgChart1"/>
    <dgm:cxn modelId="{0C1519FE-B5A4-4951-A698-D225C6C1402C}" type="presParOf" srcId="{E5586123-2EDA-496F-9290-00B604AC5A12}" destId="{97161C01-4F79-4DAE-8FBD-07339F77DE2A}" srcOrd="0" destOrd="0" presId="urn:microsoft.com/office/officeart/2005/8/layout/orgChart1"/>
    <dgm:cxn modelId="{815A7C98-08A8-4790-A53B-F59066F26CDB}" type="presParOf" srcId="{E5586123-2EDA-496F-9290-00B604AC5A12}" destId="{33F5B514-4937-4313-B74B-C55380356FA5}" srcOrd="1" destOrd="0" presId="urn:microsoft.com/office/officeart/2005/8/layout/orgChart1"/>
    <dgm:cxn modelId="{1FF41471-05F0-43E1-95EE-A7E4C1F824A4}" type="presParOf" srcId="{A589304D-AC2D-4A22-9D07-3E33561C7AFD}" destId="{5B73A183-1B94-4E7B-B90E-EC9F23D1BE6A}" srcOrd="1" destOrd="0" presId="urn:microsoft.com/office/officeart/2005/8/layout/orgChart1"/>
    <dgm:cxn modelId="{02DEEABE-B88A-4B40-AE33-6E50483D1D9B}" type="presParOf" srcId="{A589304D-AC2D-4A22-9D07-3E33561C7AFD}" destId="{C50C8B50-73E5-450F-9CAD-CD427D7DAC07}" srcOrd="2" destOrd="0" presId="urn:microsoft.com/office/officeart/2005/8/layout/orgChart1"/>
    <dgm:cxn modelId="{A53D9838-2B11-4D7A-BFBB-228CA0FFDE50}" type="presParOf" srcId="{59983428-CBAD-42F1-9DAD-859DAA89C319}" destId="{6A847840-75B9-4A3E-B2EB-9655A34903E9}" srcOrd="2" destOrd="0" presId="urn:microsoft.com/office/officeart/2005/8/layout/orgChart1"/>
    <dgm:cxn modelId="{C6122495-93FA-420C-91C3-77889C2A5F1F}" type="presParOf" srcId="{6A847840-75B9-4A3E-B2EB-9655A34903E9}" destId="{13EB1CF7-ABF7-477F-86A5-A7C19789C660}" srcOrd="0" destOrd="0" presId="urn:microsoft.com/office/officeart/2005/8/layout/orgChart1"/>
    <dgm:cxn modelId="{7C03FBBE-202C-484B-A478-8C5D01F3C9A9}" type="presParOf" srcId="{6A847840-75B9-4A3E-B2EB-9655A34903E9}" destId="{DB147575-18FB-40E7-BBA2-8A1280D10FCA}" srcOrd="1" destOrd="0" presId="urn:microsoft.com/office/officeart/2005/8/layout/orgChart1"/>
    <dgm:cxn modelId="{13D2687D-815A-4320-9825-D57F1FAAA0AF}" type="presParOf" srcId="{DB147575-18FB-40E7-BBA2-8A1280D10FCA}" destId="{E8FD839D-5661-4D3C-93EB-1191793E69BD}" srcOrd="0" destOrd="0" presId="urn:microsoft.com/office/officeart/2005/8/layout/orgChart1"/>
    <dgm:cxn modelId="{39419C92-1830-4A5C-A0A3-ACA2B7361582}" type="presParOf" srcId="{E8FD839D-5661-4D3C-93EB-1191793E69BD}" destId="{BC69DD0E-296E-4AC0-B04C-5970105FB21C}" srcOrd="0" destOrd="0" presId="urn:microsoft.com/office/officeart/2005/8/layout/orgChart1"/>
    <dgm:cxn modelId="{1A7D95C3-5E2E-4FD9-97B8-F2162821D4E9}" type="presParOf" srcId="{E8FD839D-5661-4D3C-93EB-1191793E69BD}" destId="{E40DDBEB-08C3-4803-93BD-9E438E550F20}" srcOrd="1" destOrd="0" presId="urn:microsoft.com/office/officeart/2005/8/layout/orgChart1"/>
    <dgm:cxn modelId="{A2515A17-B0AC-4B37-A0C5-3633DF710E3B}" type="presParOf" srcId="{DB147575-18FB-40E7-BBA2-8A1280D10FCA}" destId="{885D34A5-E06C-4E0B-B0B8-090064ECB82F}" srcOrd="1" destOrd="0" presId="urn:microsoft.com/office/officeart/2005/8/layout/orgChart1"/>
    <dgm:cxn modelId="{5CF6200B-DF08-404F-85F1-121A124A5980}" type="presParOf" srcId="{DB147575-18FB-40E7-BBA2-8A1280D10FCA}" destId="{5C1DFFE3-2BDC-4A0A-A11A-0B4F8BB5A94E}"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EB1CF7-ABF7-477F-86A5-A7C19789C660}">
      <dsp:nvSpPr>
        <dsp:cNvPr id="0" name=""/>
        <dsp:cNvSpPr/>
      </dsp:nvSpPr>
      <dsp:spPr>
        <a:xfrm>
          <a:off x="2700300" y="800967"/>
          <a:ext cx="413860" cy="609252"/>
        </a:xfrm>
        <a:custGeom>
          <a:avLst/>
          <a:gdLst/>
          <a:ahLst/>
          <a:cxnLst/>
          <a:rect l="0" t="0" r="0" b="0"/>
          <a:pathLst>
            <a:path>
              <a:moveTo>
                <a:pt x="0" y="0"/>
              </a:moveTo>
              <a:lnTo>
                <a:pt x="0" y="609252"/>
              </a:lnTo>
              <a:lnTo>
                <a:pt x="413860" y="609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2B715-88A0-4538-862E-A92A76209DBE}">
      <dsp:nvSpPr>
        <dsp:cNvPr id="0" name=""/>
        <dsp:cNvSpPr/>
      </dsp:nvSpPr>
      <dsp:spPr>
        <a:xfrm>
          <a:off x="2700300" y="800967"/>
          <a:ext cx="1796810" cy="1366169"/>
        </a:xfrm>
        <a:custGeom>
          <a:avLst/>
          <a:gdLst/>
          <a:ahLst/>
          <a:cxnLst/>
          <a:rect l="0" t="0" r="0" b="0"/>
          <a:pathLst>
            <a:path>
              <a:moveTo>
                <a:pt x="0" y="0"/>
              </a:moveTo>
              <a:lnTo>
                <a:pt x="0" y="1210248"/>
              </a:lnTo>
              <a:lnTo>
                <a:pt x="1796810" y="1210248"/>
              </a:lnTo>
              <a:lnTo>
                <a:pt x="1796810" y="1366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97A54-0106-4BD4-AD32-C5A83530815F}">
      <dsp:nvSpPr>
        <dsp:cNvPr id="0" name=""/>
        <dsp:cNvSpPr/>
      </dsp:nvSpPr>
      <dsp:spPr>
        <a:xfrm>
          <a:off x="2539700" y="800967"/>
          <a:ext cx="160599" cy="1366169"/>
        </a:xfrm>
        <a:custGeom>
          <a:avLst/>
          <a:gdLst/>
          <a:ahLst/>
          <a:cxnLst/>
          <a:rect l="0" t="0" r="0" b="0"/>
          <a:pathLst>
            <a:path>
              <a:moveTo>
                <a:pt x="160599" y="0"/>
              </a:moveTo>
              <a:lnTo>
                <a:pt x="160599" y="1210248"/>
              </a:lnTo>
              <a:lnTo>
                <a:pt x="0" y="1210248"/>
              </a:lnTo>
              <a:lnTo>
                <a:pt x="0" y="1366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FE79AC-AC87-48FD-90E8-8F42EEF12FB2}">
      <dsp:nvSpPr>
        <dsp:cNvPr id="0" name=""/>
        <dsp:cNvSpPr/>
      </dsp:nvSpPr>
      <dsp:spPr>
        <a:xfrm>
          <a:off x="742890" y="800967"/>
          <a:ext cx="1957409" cy="1366169"/>
        </a:xfrm>
        <a:custGeom>
          <a:avLst/>
          <a:gdLst/>
          <a:ahLst/>
          <a:cxnLst/>
          <a:rect l="0" t="0" r="0" b="0"/>
          <a:pathLst>
            <a:path>
              <a:moveTo>
                <a:pt x="1957409" y="0"/>
              </a:moveTo>
              <a:lnTo>
                <a:pt x="1957409" y="1210248"/>
              </a:lnTo>
              <a:lnTo>
                <a:pt x="0" y="1210248"/>
              </a:lnTo>
              <a:lnTo>
                <a:pt x="0" y="13661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F7E3D3-6736-46D0-B016-85782A900134}">
      <dsp:nvSpPr>
        <dsp:cNvPr id="0" name=""/>
        <dsp:cNvSpPr/>
      </dsp:nvSpPr>
      <dsp:spPr>
        <a:xfrm>
          <a:off x="1171890" y="58483"/>
          <a:ext cx="3056819" cy="742483"/>
        </a:xfrm>
        <a:prstGeom prst="rect">
          <a:avLst/>
        </a:prstGeom>
        <a:no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Narrow" pitchFamily="34" charset="0"/>
              <a:cs typeface="Arial" panose="020B0604020202020204" pitchFamily="34" charset="0"/>
            </a:rPr>
            <a:t>Titular del Órgano Interno de Control (Nivel de Dirección de Área)</a:t>
          </a:r>
        </a:p>
      </dsp:txBody>
      <dsp:txXfrm>
        <a:off x="1171890" y="58483"/>
        <a:ext cx="3056819" cy="742483"/>
      </dsp:txXfrm>
    </dsp:sp>
    <dsp:sp modelId="{52456CD4-66B7-424C-8BA8-C405CF37CDB2}">
      <dsp:nvSpPr>
        <dsp:cNvPr id="0" name=""/>
        <dsp:cNvSpPr/>
      </dsp:nvSpPr>
      <dsp:spPr>
        <a:xfrm>
          <a:off x="406" y="2167136"/>
          <a:ext cx="1484967" cy="742483"/>
        </a:xfrm>
        <a:prstGeom prst="rect">
          <a:avLst/>
        </a:prstGeom>
        <a:no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Narrow" pitchFamily="34" charset="0"/>
              <a:cs typeface="Arial" panose="020B0604020202020204" pitchFamily="34" charset="0"/>
            </a:rPr>
            <a:t>Jefe de Auditoría</a:t>
          </a:r>
        </a:p>
      </dsp:txBody>
      <dsp:txXfrm>
        <a:off x="406" y="2167136"/>
        <a:ext cx="1484967" cy="742483"/>
      </dsp:txXfrm>
    </dsp:sp>
    <dsp:sp modelId="{71B2CD71-9F85-4098-BC07-9AD75DCACBFA}">
      <dsp:nvSpPr>
        <dsp:cNvPr id="0" name=""/>
        <dsp:cNvSpPr/>
      </dsp:nvSpPr>
      <dsp:spPr>
        <a:xfrm>
          <a:off x="1797217" y="2167136"/>
          <a:ext cx="1484967" cy="742483"/>
        </a:xfrm>
        <a:prstGeom prst="rect">
          <a:avLst/>
        </a:prstGeom>
        <a:no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Narrow" pitchFamily="34" charset="0"/>
              <a:cs typeface="Arial" panose="020B0604020202020204" pitchFamily="34" charset="0"/>
            </a:rPr>
            <a:t>Jefe de Investigaciones</a:t>
          </a:r>
        </a:p>
      </dsp:txBody>
      <dsp:txXfrm>
        <a:off x="1797217" y="2167136"/>
        <a:ext cx="1484967" cy="742483"/>
      </dsp:txXfrm>
    </dsp:sp>
    <dsp:sp modelId="{97161C01-4F79-4DAE-8FBD-07339F77DE2A}">
      <dsp:nvSpPr>
        <dsp:cNvPr id="0" name=""/>
        <dsp:cNvSpPr/>
      </dsp:nvSpPr>
      <dsp:spPr>
        <a:xfrm>
          <a:off x="3594027" y="2167136"/>
          <a:ext cx="1806165" cy="742483"/>
        </a:xfrm>
        <a:prstGeom prst="rect">
          <a:avLst/>
        </a:prstGeom>
        <a:no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Narrow" pitchFamily="34" charset="0"/>
              <a:cs typeface="Arial" panose="020B0604020202020204" pitchFamily="34" charset="0"/>
            </a:rPr>
            <a:t>Jefe de Responsabilidades y Conflictos</a:t>
          </a:r>
        </a:p>
      </dsp:txBody>
      <dsp:txXfrm>
        <a:off x="3594027" y="2167136"/>
        <a:ext cx="1806165" cy="742483"/>
      </dsp:txXfrm>
    </dsp:sp>
    <dsp:sp modelId="{BC69DD0E-296E-4AC0-B04C-5970105FB21C}">
      <dsp:nvSpPr>
        <dsp:cNvPr id="0" name=""/>
        <dsp:cNvSpPr/>
      </dsp:nvSpPr>
      <dsp:spPr>
        <a:xfrm>
          <a:off x="3114160" y="1038977"/>
          <a:ext cx="2016021" cy="742483"/>
        </a:xfrm>
        <a:prstGeom prst="rect">
          <a:avLst/>
        </a:prstGeom>
        <a:no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Arial Narrow" pitchFamily="34" charset="0"/>
              <a:cs typeface="Arial" panose="020B0604020202020204" pitchFamily="34" charset="0"/>
            </a:rPr>
            <a:t>Coordinador de recepción de declaraciones</a:t>
          </a:r>
        </a:p>
      </dsp:txBody>
      <dsp:txXfrm>
        <a:off x="3114160" y="1038977"/>
        <a:ext cx="2016021" cy="7424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0.79053</cdr:x>
      <cdr:y>0.62</cdr:y>
    </cdr:from>
    <cdr:to>
      <cdr:x>0.99461</cdr:x>
      <cdr:y>0.86</cdr:y>
    </cdr:to>
    <cdr:sp macro="" textlink="">
      <cdr:nvSpPr>
        <cdr:cNvPr id="2" name="1 CuadroTexto"/>
        <cdr:cNvSpPr txBox="1"/>
      </cdr:nvSpPr>
      <cdr:spPr>
        <a:xfrm xmlns:a="http://schemas.openxmlformats.org/drawingml/2006/main">
          <a:off x="6136688" y="2232248"/>
          <a:ext cx="1584176"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600" b="1" dirty="0" smtClean="0"/>
            <a:t>Total de Quejas recibidas: 3,136</a:t>
          </a:r>
          <a:endParaRPr lang="es-MX"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48260-7D28-4A49-9A63-7C0DDEEE62FA}" type="datetimeFigureOut">
              <a:rPr lang="es-MX" smtClean="0"/>
              <a:pPr/>
              <a:t>27/03/2018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54623-E1D5-4F69-8772-59CD064B3F0F}" type="slidenum">
              <a:rPr lang="es-MX" smtClean="0"/>
              <a:pPr/>
              <a:t>‹Nº›</a:t>
            </a:fld>
            <a:endParaRPr lang="es-MX"/>
          </a:p>
        </p:txBody>
      </p:sp>
    </p:spTree>
    <p:extLst>
      <p:ext uri="{BB962C8B-B14F-4D97-AF65-F5344CB8AC3E}">
        <p14:creationId xmlns:p14="http://schemas.microsoft.com/office/powerpoint/2010/main" xmlns="" val="89133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2</a:t>
            </a:fld>
            <a:endParaRPr lang="es-MX"/>
          </a:p>
        </p:txBody>
      </p:sp>
    </p:spTree>
    <p:extLst>
      <p:ext uri="{BB962C8B-B14F-4D97-AF65-F5344CB8AC3E}">
        <p14:creationId xmlns:p14="http://schemas.microsoft.com/office/powerpoint/2010/main" xmlns="" val="347894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3</a:t>
            </a:fld>
            <a:endParaRPr lang="es-MX"/>
          </a:p>
        </p:txBody>
      </p:sp>
    </p:spTree>
    <p:extLst>
      <p:ext uri="{BB962C8B-B14F-4D97-AF65-F5344CB8AC3E}">
        <p14:creationId xmlns:p14="http://schemas.microsoft.com/office/powerpoint/2010/main" xmlns="" val="347894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AFA1D33-DFE7-4D77-8F79-1D8462637739}" type="slidenum">
              <a:rPr lang="es-MX" smtClean="0"/>
              <a:pPr/>
              <a:t>32</a:t>
            </a:fld>
            <a:endParaRPr lang="es-MX"/>
          </a:p>
        </p:txBody>
      </p:sp>
    </p:spTree>
    <p:extLst>
      <p:ext uri="{BB962C8B-B14F-4D97-AF65-F5344CB8AC3E}">
        <p14:creationId xmlns:p14="http://schemas.microsoft.com/office/powerpoint/2010/main" xmlns="" val="347894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E7E289-B202-4E9A-A073-36CA3FBC01F2}" type="datetimeFigureOut">
              <a:rPr lang="es-MX" smtClean="0"/>
              <a:pPr/>
              <a:t>27/03/2018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8B6C532-6616-4574-805F-BBD6CE3CDA7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7E289-B202-4E9A-A073-36CA3FBC01F2}" type="datetimeFigureOut">
              <a:rPr lang="es-MX" smtClean="0"/>
              <a:pPr/>
              <a:t>27/03/2018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6C532-6616-4574-805F-BBD6CE3CDA7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0" y="5877272"/>
            <a:ext cx="9144000" cy="2377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dirty="0"/>
          </a:p>
        </p:txBody>
      </p:sp>
      <p:pic>
        <p:nvPicPr>
          <p:cNvPr id="6"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36512" y="5783524"/>
            <a:ext cx="9144000" cy="38178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b="1" dirty="0" smtClean="0"/>
              <a:t>Décima sesión ordinaria. Junta de Gobierno.</a:t>
            </a:r>
            <a:endParaRPr lang="es-MX" sz="1200" b="1" dirty="0"/>
          </a:p>
        </p:txBody>
      </p:sp>
      <p:pic>
        <p:nvPicPr>
          <p:cNvPr id="9"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bject 7"/>
          <p:cNvSpPr/>
          <p:nvPr/>
        </p:nvSpPr>
        <p:spPr>
          <a:xfrm>
            <a:off x="-26524" y="1052736"/>
            <a:ext cx="3877310" cy="95250"/>
          </a:xfrm>
          <a:custGeom>
            <a:avLst/>
            <a:gdLst/>
            <a:ahLst/>
            <a:cxnLst/>
            <a:rect l="l" t="t" r="r" b="b"/>
            <a:pathLst>
              <a:path w="3877310" h="95250">
                <a:moveTo>
                  <a:pt x="0" y="94785"/>
                </a:moveTo>
                <a:lnTo>
                  <a:pt x="3877086" y="94785"/>
                </a:lnTo>
                <a:lnTo>
                  <a:pt x="3877086" y="0"/>
                </a:lnTo>
                <a:lnTo>
                  <a:pt x="0" y="0"/>
                </a:lnTo>
                <a:lnTo>
                  <a:pt x="0" y="94785"/>
                </a:lnTo>
                <a:close/>
              </a:path>
            </a:pathLst>
          </a:custGeom>
          <a:solidFill>
            <a:srgbClr val="007336"/>
          </a:solidFill>
        </p:spPr>
        <p:txBody>
          <a:bodyPr wrap="square" lIns="0" tIns="0" rIns="0" bIns="0" rtlCol="0"/>
          <a:lstStyle/>
          <a:p>
            <a:endParaRPr/>
          </a:p>
        </p:txBody>
      </p:sp>
      <p:sp>
        <p:nvSpPr>
          <p:cNvPr id="11" name="object 6"/>
          <p:cNvSpPr/>
          <p:nvPr/>
        </p:nvSpPr>
        <p:spPr>
          <a:xfrm>
            <a:off x="5292080" y="1052736"/>
            <a:ext cx="3877310" cy="95250"/>
          </a:xfrm>
          <a:custGeom>
            <a:avLst/>
            <a:gdLst/>
            <a:ahLst/>
            <a:cxnLst/>
            <a:rect l="l" t="t" r="r" b="b"/>
            <a:pathLst>
              <a:path w="3877309" h="95250">
                <a:moveTo>
                  <a:pt x="0" y="94785"/>
                </a:moveTo>
                <a:lnTo>
                  <a:pt x="3877086" y="94785"/>
                </a:lnTo>
                <a:lnTo>
                  <a:pt x="3877086" y="0"/>
                </a:lnTo>
                <a:lnTo>
                  <a:pt x="0" y="0"/>
                </a:lnTo>
                <a:lnTo>
                  <a:pt x="0" y="94785"/>
                </a:lnTo>
                <a:close/>
              </a:path>
            </a:pathLst>
          </a:custGeom>
          <a:solidFill>
            <a:srgbClr val="BA122B"/>
          </a:solidFill>
        </p:spPr>
        <p:txBody>
          <a:bodyPr wrap="square" lIns="0" tIns="0" rIns="0" bIns="0" rtlCol="0"/>
          <a:lstStyle/>
          <a:p>
            <a:endParaRPr/>
          </a:p>
        </p:txBody>
      </p:sp>
      <p:sp>
        <p:nvSpPr>
          <p:cNvPr id="12" name="CuadroTexto 6"/>
          <p:cNvSpPr txBox="1"/>
          <p:nvPr/>
        </p:nvSpPr>
        <p:spPr>
          <a:xfrm>
            <a:off x="467544" y="2026583"/>
            <a:ext cx="7848872" cy="2554545"/>
          </a:xfrm>
          <a:prstGeom prst="rect">
            <a:avLst/>
          </a:prstGeom>
          <a:noFill/>
        </p:spPr>
        <p:txBody>
          <a:bodyPr wrap="square" rtlCol="0">
            <a:spAutoFit/>
          </a:bodyPr>
          <a:lstStyle/>
          <a:p>
            <a:pPr algn="ctr"/>
            <a:r>
              <a:rPr lang="es-MX" sz="2000" b="1" dirty="0">
                <a:ln w="11430"/>
                <a:effectLst>
                  <a:outerShdw blurRad="50800" dist="39000" dir="5460000" algn="tl">
                    <a:srgbClr val="000000">
                      <a:alpha val="38000"/>
                    </a:srgbClr>
                  </a:outerShdw>
                </a:effectLst>
                <a:latin typeface="Arial Narrow" pitchFamily="34" charset="0"/>
              </a:rPr>
              <a:t>ORGANISMO PÚBLICO DESCENTRALIZADO</a:t>
            </a:r>
          </a:p>
          <a:p>
            <a:pPr algn="ctr"/>
            <a:r>
              <a:rPr lang="es-MX" sz="2000" b="1" dirty="0">
                <a:ln w="11430"/>
                <a:effectLst>
                  <a:outerShdw blurRad="50800" dist="39000" dir="5460000" algn="tl">
                    <a:srgbClr val="000000">
                      <a:alpha val="38000"/>
                    </a:srgbClr>
                  </a:outerShdw>
                </a:effectLst>
                <a:latin typeface="Arial Narrow" pitchFamily="34" charset="0"/>
              </a:rPr>
              <a:t>RÉGIMEN ESTATAL DE PROTECCIÓN SOCIAL EN SALUD</a:t>
            </a:r>
          </a:p>
          <a:p>
            <a:pPr algn="ctr"/>
            <a:r>
              <a:rPr lang="es-MX" sz="2000" b="1" dirty="0">
                <a:ln w="11430"/>
                <a:effectLst>
                  <a:outerShdw blurRad="50800" dist="39000" dir="5460000" algn="tl">
                    <a:srgbClr val="000000">
                      <a:alpha val="38000"/>
                    </a:srgbClr>
                  </a:outerShdw>
                </a:effectLst>
                <a:latin typeface="Arial Narrow" pitchFamily="34" charset="0"/>
              </a:rPr>
              <a:t>DE </a:t>
            </a:r>
            <a:r>
              <a:rPr lang="es-MX" sz="2000" b="1" dirty="0" smtClean="0">
                <a:ln w="11430"/>
                <a:effectLst>
                  <a:outerShdw blurRad="50800" dist="39000" dir="5460000" algn="tl">
                    <a:srgbClr val="000000">
                      <a:alpha val="38000"/>
                    </a:srgbClr>
                  </a:outerShdw>
                </a:effectLst>
                <a:latin typeface="Arial Narrow" pitchFamily="34" charset="0"/>
              </a:rPr>
              <a:t>JALISCO</a:t>
            </a:r>
          </a:p>
          <a:p>
            <a:pPr algn="ctr"/>
            <a:endParaRPr lang="es-MX" sz="2000" b="1" dirty="0">
              <a:ln w="11430"/>
              <a:effectLst>
                <a:outerShdw blurRad="50800" dist="39000" dir="5460000" algn="tl">
                  <a:srgbClr val="000000">
                    <a:alpha val="38000"/>
                  </a:srgbClr>
                </a:outerShdw>
              </a:effectLst>
              <a:latin typeface="Arial Narrow" pitchFamily="34" charset="0"/>
            </a:endParaRPr>
          </a:p>
          <a:p>
            <a:pPr algn="ctr"/>
            <a:endParaRPr lang="es-MX" sz="2000" b="1" dirty="0" smtClean="0">
              <a:ln w="11430"/>
              <a:effectLst>
                <a:outerShdw blurRad="50800" dist="39000" dir="5460000" algn="tl">
                  <a:srgbClr val="000000">
                    <a:alpha val="38000"/>
                  </a:srgbClr>
                </a:outerShdw>
              </a:effectLst>
              <a:latin typeface="Arial Narrow" pitchFamily="34" charset="0"/>
            </a:endParaRPr>
          </a:p>
          <a:p>
            <a:pPr algn="ctr"/>
            <a:endParaRPr lang="es-MX" sz="2000" b="1" dirty="0" smtClean="0">
              <a:ln w="11430"/>
              <a:effectLst>
                <a:outerShdw blurRad="50800" dist="39000" dir="5460000" algn="tl">
                  <a:srgbClr val="000000">
                    <a:alpha val="38000"/>
                  </a:srgbClr>
                </a:outerShdw>
              </a:effectLst>
              <a:latin typeface="Arial Narrow" pitchFamily="34" charset="0"/>
            </a:endParaRPr>
          </a:p>
          <a:p>
            <a:pPr algn="ctr"/>
            <a:endParaRPr lang="es-MX" sz="2000" b="1" dirty="0" smtClean="0">
              <a:ln w="11430"/>
              <a:effectLst>
                <a:outerShdw blurRad="50800" dist="39000" dir="5460000" algn="tl">
                  <a:srgbClr val="000000">
                    <a:alpha val="38000"/>
                  </a:srgbClr>
                </a:outerShdw>
              </a:effectLst>
              <a:latin typeface="Arial Narrow" pitchFamily="34" charset="0"/>
            </a:endParaRPr>
          </a:p>
          <a:p>
            <a:pPr algn="ctr"/>
            <a:r>
              <a:rPr lang="es-MX" sz="2000" b="1" dirty="0" smtClean="0">
                <a:ln w="11430"/>
                <a:effectLst>
                  <a:outerShdw blurRad="50800" dist="39000" dir="5460000" algn="tl">
                    <a:srgbClr val="000000">
                      <a:alpha val="38000"/>
                    </a:srgbClr>
                  </a:outerShdw>
                </a:effectLst>
                <a:latin typeface="Arial Narrow" pitchFamily="34" charset="0"/>
              </a:rPr>
              <a:t>28 DE MARZO DE 2018</a:t>
            </a:r>
            <a:endParaRPr lang="es-MX" sz="2000" b="1" dirty="0">
              <a:ln w="11430"/>
              <a:effectLst>
                <a:outerShdw blurRad="50800" dist="39000" dir="5460000" algn="tl">
                  <a:srgbClr val="000000">
                    <a:alpha val="38000"/>
                  </a:srgbClr>
                </a:outerShdw>
              </a:effectLst>
              <a:latin typeface="Arial Narrow" pitchFamily="34" charset="0"/>
            </a:endParaRPr>
          </a:p>
        </p:txBody>
      </p:sp>
      <p:sp>
        <p:nvSpPr>
          <p:cNvPr id="13" name="CuadroTexto 1"/>
          <p:cNvSpPr txBox="1"/>
          <p:nvPr/>
        </p:nvSpPr>
        <p:spPr>
          <a:xfrm>
            <a:off x="2843808" y="3140968"/>
            <a:ext cx="3185616" cy="400110"/>
          </a:xfrm>
          <a:prstGeom prst="rect">
            <a:avLst/>
          </a:prstGeom>
          <a:noFill/>
        </p:spPr>
        <p:txBody>
          <a:bodyPr wrap="none" rtlCol="0">
            <a:spAutoFit/>
          </a:bodyPr>
          <a:lstStyle/>
          <a:p>
            <a:pPr algn="r"/>
            <a:r>
              <a:rPr lang="es-MX" sz="2000" b="1" dirty="0" smtClean="0">
                <a:latin typeface="Arial Narrow" pitchFamily="34" charset="0"/>
              </a:rPr>
              <a:t>DÉCIMA SESIÓN ORDINARIA</a:t>
            </a:r>
            <a:endParaRPr lang="es-MX" sz="2000" b="1" dirty="0">
              <a:latin typeface="Arial Narrow" pitchFamily="34" charset="0"/>
            </a:endParaRPr>
          </a:p>
        </p:txBody>
      </p:sp>
      <p:sp>
        <p:nvSpPr>
          <p:cNvPr id="14" name="CuadroTexto 2"/>
          <p:cNvSpPr txBox="1"/>
          <p:nvPr/>
        </p:nvSpPr>
        <p:spPr>
          <a:xfrm>
            <a:off x="3203848" y="3575976"/>
            <a:ext cx="2429576" cy="400110"/>
          </a:xfrm>
          <a:prstGeom prst="rect">
            <a:avLst/>
          </a:prstGeom>
          <a:noFill/>
        </p:spPr>
        <p:txBody>
          <a:bodyPr wrap="none" rtlCol="0">
            <a:spAutoFit/>
          </a:bodyPr>
          <a:lstStyle/>
          <a:p>
            <a:r>
              <a:rPr lang="es-MX" sz="2000" b="1" dirty="0" smtClean="0">
                <a:latin typeface="Arial Narrow" pitchFamily="34" charset="0"/>
              </a:rPr>
              <a:t>JUNTA DE GOBIERNO</a:t>
            </a:r>
            <a:endParaRPr lang="es-MX" sz="20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smtClean="0">
                <a:effectLst>
                  <a:outerShdw blurRad="38100" dist="38100" dir="2700000" algn="tl">
                    <a:srgbClr val="000000">
                      <a:alpha val="43137"/>
                    </a:srgbClr>
                  </a:outerShdw>
                </a:effectLst>
                <a:latin typeface="Arial Narrow" pitchFamily="34" charset="0"/>
              </a:rPr>
              <a:t>TEMAS INFORMATIVOS  / DIRECCIÓN DE ÁREA DE GESTIÓN MÉDICA</a:t>
            </a:r>
            <a:endParaRPr lang="es-MX" sz="24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6" name="15 Tabla"/>
          <p:cNvGraphicFramePr>
            <a:graphicFrameLocks noGrp="1"/>
          </p:cNvGraphicFramePr>
          <p:nvPr>
            <p:extLst>
              <p:ext uri="{D42A27DB-BD31-4B8C-83A1-F6EECF244321}">
                <p14:modId xmlns:p14="http://schemas.microsoft.com/office/powerpoint/2010/main" xmlns="" val="3410843595"/>
              </p:ext>
            </p:extLst>
          </p:nvPr>
        </p:nvGraphicFramePr>
        <p:xfrm>
          <a:off x="323528" y="1916832"/>
          <a:ext cx="8280919" cy="3312369"/>
        </p:xfrm>
        <a:graphic>
          <a:graphicData uri="http://schemas.openxmlformats.org/drawingml/2006/table">
            <a:tbl>
              <a:tblPr>
                <a:tableStyleId>{8A107856-5554-42FB-B03E-39F5DBC370BA}</a:tableStyleId>
              </a:tblPr>
              <a:tblGrid>
                <a:gridCol w="1114976"/>
                <a:gridCol w="743636"/>
                <a:gridCol w="1030849"/>
                <a:gridCol w="794438"/>
                <a:gridCol w="1107856"/>
                <a:gridCol w="785035"/>
                <a:gridCol w="1084159"/>
                <a:gridCol w="673524"/>
                <a:gridCol w="946446"/>
              </a:tblGrid>
              <a:tr h="364927">
                <a:tc gridSpan="9">
                  <a:txBody>
                    <a:bodyPr/>
                    <a:lstStyle/>
                    <a:p>
                      <a:pPr algn="ctr" rtl="0" fontAlgn="ctr"/>
                      <a:r>
                        <a:rPr lang="es-MX" sz="1600" b="1" u="none" strike="noStrike" dirty="0">
                          <a:effectLst/>
                        </a:rPr>
                        <a:t>PROMEDIO ANUAL DE SERVICIOS FINANCIADOS POR REPSS JALISCO EN 2017</a:t>
                      </a:r>
                      <a:endParaRPr lang="es-MX" sz="1600" b="1" i="0" u="none" strike="noStrike" dirty="0">
                        <a:solidFill>
                          <a:srgbClr val="000000"/>
                        </a:solidFill>
                        <a:effectLst/>
                        <a:latin typeface="Calibri"/>
                      </a:endParaRPr>
                    </a:p>
                  </a:txBody>
                  <a:tcPr marL="6805" marR="6805" marT="680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30561">
                <a:tc rowSpan="2">
                  <a:txBody>
                    <a:bodyPr/>
                    <a:lstStyle/>
                    <a:p>
                      <a:pPr algn="ctr" rtl="0" fontAlgn="ctr"/>
                      <a:r>
                        <a:rPr lang="es-MX" sz="1000" b="1" u="none" strike="noStrike" dirty="0">
                          <a:effectLst/>
                        </a:rPr>
                        <a:t> </a:t>
                      </a:r>
                      <a:r>
                        <a:rPr lang="es-MX" sz="1000" b="1" u="none" strike="noStrike" dirty="0" smtClean="0">
                          <a:effectLst/>
                        </a:rPr>
                        <a:t>UNIDADES/CARTERA </a:t>
                      </a:r>
                      <a:endParaRPr lang="es-MX" sz="1000" b="1" i="0" u="none" strike="noStrike" dirty="0">
                        <a:solidFill>
                          <a:srgbClr val="000000"/>
                        </a:solidFill>
                        <a:effectLst/>
                        <a:latin typeface="Calibri"/>
                      </a:endParaRPr>
                    </a:p>
                  </a:txBody>
                  <a:tcPr marL="6805" marR="6805" marT="6805" marB="0" anchor="ctr"/>
                </a:tc>
                <a:tc gridSpan="2">
                  <a:txBody>
                    <a:bodyPr/>
                    <a:lstStyle/>
                    <a:p>
                      <a:pPr algn="ctr" rtl="0" fontAlgn="ctr"/>
                      <a:r>
                        <a:rPr lang="es-MX" sz="1050" b="1" u="none" strike="noStrike" dirty="0">
                          <a:effectLst/>
                        </a:rPr>
                        <a:t>CAUSES</a:t>
                      </a:r>
                      <a:endParaRPr lang="es-MX" sz="1050" b="1" i="0" u="none" strike="noStrike" dirty="0">
                        <a:solidFill>
                          <a:srgbClr val="000000"/>
                        </a:solidFill>
                        <a:effectLst/>
                        <a:latin typeface="Calibri"/>
                      </a:endParaRPr>
                    </a:p>
                  </a:txBody>
                  <a:tcPr marL="6805" marR="6805" marT="6805" marB="0" anchor="ctr"/>
                </a:tc>
                <a:tc hMerge="1">
                  <a:txBody>
                    <a:bodyPr/>
                    <a:lstStyle/>
                    <a:p>
                      <a:endParaRPr lang="es-MX"/>
                    </a:p>
                  </a:txBody>
                  <a:tcPr/>
                </a:tc>
                <a:tc gridSpan="2">
                  <a:txBody>
                    <a:bodyPr/>
                    <a:lstStyle/>
                    <a:p>
                      <a:pPr algn="ctr" rtl="0" fontAlgn="ctr"/>
                      <a:r>
                        <a:rPr lang="es-MX" sz="1050" b="1" u="none" strike="noStrike" dirty="0">
                          <a:effectLst/>
                        </a:rPr>
                        <a:t>SEGURO MEDICO  SXXI</a:t>
                      </a:r>
                      <a:endParaRPr lang="es-MX" sz="1050" b="1" i="0" u="none" strike="noStrike" dirty="0">
                        <a:solidFill>
                          <a:srgbClr val="000000"/>
                        </a:solidFill>
                        <a:effectLst/>
                        <a:latin typeface="Calibri"/>
                      </a:endParaRPr>
                    </a:p>
                  </a:txBody>
                  <a:tcPr marL="6805" marR="6805" marT="6805" marB="0" anchor="ctr"/>
                </a:tc>
                <a:tc hMerge="1">
                  <a:txBody>
                    <a:bodyPr/>
                    <a:lstStyle/>
                    <a:p>
                      <a:endParaRPr lang="es-MX"/>
                    </a:p>
                  </a:txBody>
                  <a:tcPr/>
                </a:tc>
                <a:tc gridSpan="2">
                  <a:txBody>
                    <a:bodyPr/>
                    <a:lstStyle/>
                    <a:p>
                      <a:pPr algn="ctr" rtl="0" fontAlgn="ctr"/>
                      <a:r>
                        <a:rPr lang="es-MX" sz="1050" b="1" u="none" strike="noStrike" dirty="0">
                          <a:effectLst/>
                        </a:rPr>
                        <a:t>FONDO DE PROTECCIÓN CONTRA GASTO CATASTRÓFICO</a:t>
                      </a:r>
                      <a:endParaRPr lang="es-MX" sz="1050" b="1" i="0" u="none" strike="noStrike" dirty="0">
                        <a:solidFill>
                          <a:srgbClr val="000000"/>
                        </a:solidFill>
                        <a:effectLst/>
                        <a:latin typeface="Calibri"/>
                      </a:endParaRPr>
                    </a:p>
                  </a:txBody>
                  <a:tcPr marL="6805" marR="6805" marT="6805" marB="0" anchor="ctr"/>
                </a:tc>
                <a:tc hMerge="1">
                  <a:txBody>
                    <a:bodyPr/>
                    <a:lstStyle/>
                    <a:p>
                      <a:endParaRPr lang="es-MX"/>
                    </a:p>
                  </a:txBody>
                  <a:tcPr/>
                </a:tc>
                <a:tc gridSpan="2">
                  <a:txBody>
                    <a:bodyPr/>
                    <a:lstStyle/>
                    <a:p>
                      <a:pPr algn="ctr" rtl="0" fontAlgn="ctr"/>
                      <a:r>
                        <a:rPr lang="es-MX" sz="1050" b="1" u="none" strike="noStrike" dirty="0">
                          <a:effectLst/>
                        </a:rPr>
                        <a:t>SCEI (CAUSES) </a:t>
                      </a:r>
                      <a:endParaRPr lang="es-MX" sz="1050" b="1" i="0" u="none" strike="noStrike" dirty="0">
                        <a:solidFill>
                          <a:srgbClr val="000000"/>
                        </a:solidFill>
                        <a:effectLst/>
                        <a:latin typeface="Calibri"/>
                      </a:endParaRPr>
                    </a:p>
                  </a:txBody>
                  <a:tcPr marL="6805" marR="6805" marT="6805" marB="0" anchor="ctr"/>
                </a:tc>
                <a:tc hMerge="1">
                  <a:txBody>
                    <a:bodyPr/>
                    <a:lstStyle/>
                    <a:p>
                      <a:endParaRPr lang="es-MX"/>
                    </a:p>
                  </a:txBody>
                  <a:tcPr/>
                </a:tc>
              </a:tr>
              <a:tr h="275573">
                <a:tc vMerge="1">
                  <a:txBody>
                    <a:bodyPr/>
                    <a:lstStyle/>
                    <a:p>
                      <a:endParaRPr lang="es-MX"/>
                    </a:p>
                  </a:txBody>
                  <a:tcPr/>
                </a:tc>
                <a:tc>
                  <a:txBody>
                    <a:bodyPr/>
                    <a:lstStyle/>
                    <a:p>
                      <a:pPr algn="ctr" rtl="0" fontAlgn="ctr"/>
                      <a:r>
                        <a:rPr lang="es-MX" sz="1000" b="1" u="none" strike="noStrike" dirty="0">
                          <a:effectLst/>
                        </a:rPr>
                        <a:t>SERVICIOS </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b="1" u="none" strike="noStrike" dirty="0">
                          <a:effectLst/>
                        </a:rPr>
                        <a:t>MONTO</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b="1" u="none" strike="noStrike">
                          <a:effectLst/>
                        </a:rPr>
                        <a:t>SERVICIOS </a:t>
                      </a:r>
                      <a:endParaRPr lang="es-MX" sz="1000" b="1" i="0" u="none" strike="noStrike">
                        <a:solidFill>
                          <a:srgbClr val="000000"/>
                        </a:solidFill>
                        <a:effectLst/>
                        <a:latin typeface="Calibri"/>
                      </a:endParaRPr>
                    </a:p>
                  </a:txBody>
                  <a:tcPr marL="6805" marR="6805" marT="6805" marB="0" anchor="ctr"/>
                </a:tc>
                <a:tc>
                  <a:txBody>
                    <a:bodyPr/>
                    <a:lstStyle/>
                    <a:p>
                      <a:pPr algn="ctr" rtl="0" fontAlgn="ctr"/>
                      <a:r>
                        <a:rPr lang="es-MX" sz="1000" b="1" u="none" strike="noStrike">
                          <a:effectLst/>
                        </a:rPr>
                        <a:t>MONTO</a:t>
                      </a:r>
                      <a:endParaRPr lang="es-MX" sz="1000" b="1" i="0" u="none" strike="noStrike">
                        <a:solidFill>
                          <a:srgbClr val="000000"/>
                        </a:solidFill>
                        <a:effectLst/>
                        <a:latin typeface="Calibri"/>
                      </a:endParaRPr>
                    </a:p>
                  </a:txBody>
                  <a:tcPr marL="6805" marR="6805" marT="6805" marB="0" anchor="ctr"/>
                </a:tc>
                <a:tc>
                  <a:txBody>
                    <a:bodyPr/>
                    <a:lstStyle/>
                    <a:p>
                      <a:pPr algn="ctr" rtl="0" fontAlgn="ctr"/>
                      <a:r>
                        <a:rPr lang="es-MX" sz="1000" b="1" u="none" strike="noStrike" dirty="0">
                          <a:effectLst/>
                        </a:rPr>
                        <a:t>SERVICIOS </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b="1" u="none" strike="noStrike" dirty="0">
                          <a:effectLst/>
                        </a:rPr>
                        <a:t>MONTO</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b="1" u="none" strike="noStrike" dirty="0">
                          <a:effectLst/>
                        </a:rPr>
                        <a:t>SERVICIOS </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b="1" u="none" strike="noStrike" dirty="0">
                          <a:effectLst/>
                        </a:rPr>
                        <a:t>MONTO</a:t>
                      </a:r>
                      <a:endParaRPr lang="es-MX" sz="1000" b="1" i="0" u="none" strike="noStrike" dirty="0">
                        <a:solidFill>
                          <a:srgbClr val="000000"/>
                        </a:solidFill>
                        <a:effectLst/>
                        <a:latin typeface="Calibri"/>
                      </a:endParaRPr>
                    </a:p>
                  </a:txBody>
                  <a:tcPr marL="6805" marR="6805" marT="6805" marB="0" anchor="ctr"/>
                </a:tc>
              </a:tr>
              <a:tr h="357207">
                <a:tc>
                  <a:txBody>
                    <a:bodyPr/>
                    <a:lstStyle/>
                    <a:p>
                      <a:pPr algn="l" rtl="0" fontAlgn="ctr"/>
                      <a:r>
                        <a:rPr lang="es-MX" sz="1000" b="1" u="none" strike="noStrike" dirty="0">
                          <a:effectLst/>
                        </a:rPr>
                        <a:t>Servicios Estatales de Salud</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4,005,615</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1,012,939,310.37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smtClean="0">
                          <a:effectLst/>
                        </a:rPr>
                        <a:t>1,866</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55,530,000.00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382</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18,686,180.00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2,077</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a:effectLst/>
                        </a:rPr>
                        <a:t>$6,366,042.00</a:t>
                      </a:r>
                      <a:endParaRPr lang="es-MX" sz="1000" b="0" i="0" u="none" strike="noStrike">
                        <a:solidFill>
                          <a:srgbClr val="000000"/>
                        </a:solidFill>
                        <a:effectLst/>
                        <a:latin typeface="Calibri"/>
                      </a:endParaRPr>
                    </a:p>
                  </a:txBody>
                  <a:tcPr marL="6805" marR="6805" marT="6805" marB="0" anchor="ctr"/>
                </a:tc>
              </a:tr>
              <a:tr h="357207">
                <a:tc>
                  <a:txBody>
                    <a:bodyPr/>
                    <a:lstStyle/>
                    <a:p>
                      <a:pPr algn="l" rtl="0" fontAlgn="ctr"/>
                      <a:r>
                        <a:rPr lang="es-MX" sz="1000" b="1" u="none" strike="noStrike" dirty="0">
                          <a:effectLst/>
                        </a:rPr>
                        <a:t>Hospitales Privados</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5,482</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$33,457,468.08</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971</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35,046,682.00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r>
              <a:tr h="393535">
                <a:tc>
                  <a:txBody>
                    <a:bodyPr/>
                    <a:lstStyle/>
                    <a:p>
                      <a:pPr algn="l" rtl="0" fontAlgn="ctr"/>
                      <a:r>
                        <a:rPr lang="es-MX" sz="1000" b="1" u="none" strike="noStrike" dirty="0">
                          <a:effectLst/>
                        </a:rPr>
                        <a:t>Hospital Civil de Guadalajara</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805,878</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$853,187,375.00</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2,006</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60,180,000.00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1,302</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72,979,051.00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r>
              <a:tr h="410345">
                <a:tc>
                  <a:txBody>
                    <a:bodyPr/>
                    <a:lstStyle/>
                    <a:p>
                      <a:pPr algn="l" rtl="0" fontAlgn="ctr"/>
                      <a:r>
                        <a:rPr lang="es-MX" sz="1000" b="1" u="none" strike="noStrike" dirty="0" smtClean="0">
                          <a:effectLst/>
                        </a:rPr>
                        <a:t>Instituto Jalisciense </a:t>
                      </a:r>
                      <a:r>
                        <a:rPr lang="es-MX" sz="1000" b="1" u="none" strike="noStrike" dirty="0">
                          <a:effectLst/>
                        </a:rPr>
                        <a:t>de Cancerología</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450,000.00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2,639</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104,751,120.00**</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r>
              <a:tr h="393535">
                <a:tc>
                  <a:txBody>
                    <a:bodyPr/>
                    <a:lstStyle/>
                    <a:p>
                      <a:pPr algn="l" rtl="0" fontAlgn="ctr"/>
                      <a:r>
                        <a:rPr lang="es-MX" sz="1000" b="1" u="none" strike="noStrike" dirty="0">
                          <a:effectLst/>
                        </a:rPr>
                        <a:t>Centro Oncológico Internacional</a:t>
                      </a:r>
                      <a:endParaRPr lang="es-MX" sz="1000" b="1"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527</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dirty="0">
                          <a:effectLst/>
                        </a:rPr>
                        <a:t>$</a:t>
                      </a:r>
                      <a:r>
                        <a:rPr lang="es-MX" sz="1000" u="none" strike="noStrike" dirty="0" smtClean="0">
                          <a:effectLst/>
                        </a:rPr>
                        <a:t>33,881,742.00 **</a:t>
                      </a:r>
                      <a:endParaRPr lang="es-MX" sz="1000" b="0" i="0" u="none" strike="noStrike" dirty="0">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c>
                  <a:txBody>
                    <a:bodyPr/>
                    <a:lstStyle/>
                    <a:p>
                      <a:pPr algn="ctr" rtl="0" fontAlgn="ctr"/>
                      <a:r>
                        <a:rPr lang="es-MX" sz="1000" u="none" strike="noStrike">
                          <a:effectLst/>
                        </a:rPr>
                        <a:t> </a:t>
                      </a:r>
                      <a:endParaRPr lang="es-MX" sz="1000" b="0" i="0" u="none" strike="noStrike">
                        <a:solidFill>
                          <a:srgbClr val="000000"/>
                        </a:solidFill>
                        <a:effectLst/>
                        <a:latin typeface="Calibri"/>
                      </a:endParaRPr>
                    </a:p>
                  </a:txBody>
                  <a:tcPr marL="6805" marR="6805" marT="6805" marB="0" anchor="ctr"/>
                </a:tc>
              </a:tr>
              <a:tr h="329479">
                <a:tc>
                  <a:txBody>
                    <a:bodyPr/>
                    <a:lstStyle/>
                    <a:p>
                      <a:pPr algn="l" rtl="0" fontAlgn="ctr"/>
                      <a:r>
                        <a:rPr lang="es-MX" sz="1100" u="none" strike="noStrike" dirty="0">
                          <a:effectLst/>
                        </a:rPr>
                        <a:t>TOTALES </a:t>
                      </a:r>
                      <a:endParaRPr lang="es-MX" sz="11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a:effectLst/>
                        </a:rPr>
                        <a:t>7,865,808</a:t>
                      </a:r>
                      <a:endParaRPr lang="es-MX" sz="12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smtClean="0">
                          <a:effectLst/>
                        </a:rPr>
                        <a:t>$1,899,584,153</a:t>
                      </a:r>
                      <a:endParaRPr lang="es-MX" sz="12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a:effectLst/>
                        </a:rPr>
                        <a:t>3,872</a:t>
                      </a:r>
                      <a:endParaRPr lang="es-MX" sz="12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a:effectLst/>
                        </a:rPr>
                        <a:t>$116,160,000.00</a:t>
                      </a:r>
                      <a:endParaRPr lang="es-MX" sz="12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a:effectLst/>
                        </a:rPr>
                        <a:t>5,821</a:t>
                      </a:r>
                      <a:endParaRPr lang="es-MX" sz="12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a:effectLst/>
                        </a:rPr>
                        <a:t>$265,344,775.00</a:t>
                      </a:r>
                      <a:endParaRPr lang="es-MX" sz="12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a:effectLst/>
                        </a:rPr>
                        <a:t>2,087</a:t>
                      </a:r>
                      <a:endParaRPr lang="es-MX" sz="1200" b="1" i="0" u="none" strike="noStrike" dirty="0">
                        <a:solidFill>
                          <a:srgbClr val="000000"/>
                        </a:solidFill>
                        <a:effectLst/>
                        <a:latin typeface="Calibri"/>
                      </a:endParaRPr>
                    </a:p>
                  </a:txBody>
                  <a:tcPr marL="6805" marR="6805" marT="6805" marB="0" anchor="ctr"/>
                </a:tc>
                <a:tc>
                  <a:txBody>
                    <a:bodyPr/>
                    <a:lstStyle/>
                    <a:p>
                      <a:pPr algn="ctr" rtl="0" fontAlgn="ctr"/>
                      <a:r>
                        <a:rPr lang="es-MX" sz="1200" b="1" u="none" strike="noStrike" dirty="0">
                          <a:effectLst/>
                        </a:rPr>
                        <a:t>$6,366,042.00</a:t>
                      </a:r>
                      <a:endParaRPr lang="es-MX" sz="1200" b="1" i="0" u="none" strike="noStrike" dirty="0">
                        <a:solidFill>
                          <a:srgbClr val="000000"/>
                        </a:solidFill>
                        <a:effectLst/>
                        <a:latin typeface="Calibri"/>
                      </a:endParaRPr>
                    </a:p>
                  </a:txBody>
                  <a:tcPr marL="6805" marR="6805" marT="6805" marB="0" anchor="ctr"/>
                </a:tc>
              </a:tr>
            </a:tbl>
          </a:graphicData>
        </a:graphic>
      </p:graphicFrame>
      <p:sp>
        <p:nvSpPr>
          <p:cNvPr id="17" name="16 Rectángulo"/>
          <p:cNvSpPr/>
          <p:nvPr/>
        </p:nvSpPr>
        <p:spPr>
          <a:xfrm>
            <a:off x="1835696" y="1484784"/>
            <a:ext cx="5382344" cy="369332"/>
          </a:xfrm>
          <a:prstGeom prst="rect">
            <a:avLst/>
          </a:prstGeom>
        </p:spPr>
        <p:txBody>
          <a:bodyPr wrap="square">
            <a:spAutoFit/>
          </a:bodyPr>
          <a:lstStyle/>
          <a:p>
            <a:pPr algn="ctr"/>
            <a:r>
              <a:rPr lang="es-MX" b="1" dirty="0" smtClean="0">
                <a:effectLst>
                  <a:outerShdw blurRad="38100" dist="38100" dir="2700000" algn="tl">
                    <a:srgbClr val="000000">
                      <a:alpha val="43137"/>
                    </a:srgbClr>
                  </a:outerShdw>
                </a:effectLst>
              </a:rPr>
              <a:t>JEFATURA DE ATENCIÓN Y VALIDACIÓN MÉDICA</a:t>
            </a:r>
            <a:endParaRPr lang="es-MX" b="1" dirty="0">
              <a:effectLst>
                <a:outerShdw blurRad="38100" dist="38100" dir="2700000" algn="tl">
                  <a:srgbClr val="000000">
                    <a:alpha val="43137"/>
                  </a:srgbClr>
                </a:outerShdw>
              </a:effectLst>
            </a:endParaRPr>
          </a:p>
        </p:txBody>
      </p:sp>
      <p:sp>
        <p:nvSpPr>
          <p:cNvPr id="15" name="14 CuadroTexto"/>
          <p:cNvSpPr txBox="1"/>
          <p:nvPr/>
        </p:nvSpPr>
        <p:spPr>
          <a:xfrm>
            <a:off x="333792" y="5301208"/>
            <a:ext cx="3878168" cy="338554"/>
          </a:xfrm>
          <a:prstGeom prst="rect">
            <a:avLst/>
          </a:prstGeom>
          <a:noFill/>
        </p:spPr>
        <p:txBody>
          <a:bodyPr wrap="square" rtlCol="0">
            <a:spAutoFit/>
          </a:bodyPr>
          <a:lstStyle/>
          <a:p>
            <a:r>
              <a:rPr lang="es-MX" sz="800" b="1" dirty="0" smtClean="0"/>
              <a:t>* MONTO ESTIMADO CON BASE A EVENTOS MÉDICOS OTORGADOS EN EL SESA</a:t>
            </a:r>
          </a:p>
          <a:p>
            <a:r>
              <a:rPr lang="es-MX" sz="800" b="1" dirty="0" smtClean="0"/>
              <a:t>** EVENTOS EN PERIÓDO DE VALIDACIÓN POR LA CNPSS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smtClean="0">
                <a:effectLst>
                  <a:outerShdw blurRad="38100" dist="38100" dir="2700000" algn="tl">
                    <a:srgbClr val="000000">
                      <a:alpha val="43137"/>
                    </a:srgbClr>
                  </a:outerShdw>
                </a:effectLst>
                <a:latin typeface="Arial Narrow" pitchFamily="34" charset="0"/>
              </a:rPr>
              <a:t>TEMAS INFORMATIVOS  / DIRECCIÓN DE ÁREA DE GESTIÓN MÉDICA</a:t>
            </a:r>
            <a:endParaRPr lang="es-MX" sz="24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755576" y="1556792"/>
            <a:ext cx="7416824" cy="369332"/>
          </a:xfrm>
          <a:prstGeom prst="rect">
            <a:avLst/>
          </a:prstGeom>
        </p:spPr>
        <p:txBody>
          <a:bodyPr wrap="square">
            <a:spAutoFit/>
          </a:bodyPr>
          <a:lstStyle/>
          <a:p>
            <a:pPr algn="ctr"/>
            <a:r>
              <a:rPr lang="es-MX" b="1" dirty="0" smtClean="0">
                <a:effectLst>
                  <a:outerShdw blurRad="38100" dist="38100" dir="2700000" algn="tl">
                    <a:srgbClr val="000000">
                      <a:alpha val="43137"/>
                    </a:srgbClr>
                  </a:outerShdw>
                </a:effectLst>
              </a:rPr>
              <a:t>JEFATURA DE CALIDAD Y DE INFORMACIÓN DE LOS SERVICIOS DE SALUD</a:t>
            </a:r>
            <a:endParaRPr lang="es-MX" dirty="0"/>
          </a:p>
        </p:txBody>
      </p:sp>
      <p:sp>
        <p:nvSpPr>
          <p:cNvPr id="17" name="1 Título"/>
          <p:cNvSpPr txBox="1">
            <a:spLocks/>
          </p:cNvSpPr>
          <p:nvPr/>
        </p:nvSpPr>
        <p:spPr>
          <a:xfrm>
            <a:off x="467544" y="1938572"/>
            <a:ext cx="4638150" cy="5543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000" b="1" dirty="0" smtClean="0"/>
              <a:t>APLICACIÓN CÉDULA MOSSESS</a:t>
            </a:r>
            <a:endParaRPr lang="es-ES" sz="2000" b="1" dirty="0"/>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2348880"/>
            <a:ext cx="4572000" cy="2622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18 CuadroTexto"/>
          <p:cNvSpPr txBox="1"/>
          <p:nvPr/>
        </p:nvSpPr>
        <p:spPr>
          <a:xfrm>
            <a:off x="251520" y="4797152"/>
            <a:ext cx="3960440" cy="892552"/>
          </a:xfrm>
          <a:prstGeom prst="rect">
            <a:avLst/>
          </a:prstGeom>
          <a:noFill/>
        </p:spPr>
        <p:txBody>
          <a:bodyPr wrap="square" rtlCol="0">
            <a:spAutoFit/>
          </a:bodyPr>
          <a:lstStyle/>
          <a:p>
            <a:pPr algn="ctr"/>
            <a:r>
              <a:rPr lang="es-MX" sz="2000" b="1" dirty="0" smtClean="0"/>
              <a:t>RESULTADO DE UNIDADES:</a:t>
            </a:r>
          </a:p>
          <a:p>
            <a:pPr algn="ctr"/>
            <a:r>
              <a:rPr lang="es-MX" sz="1600" dirty="0" smtClean="0"/>
              <a:t>1</a:t>
            </a:r>
            <a:r>
              <a:rPr lang="es-MX" sz="1600" baseline="30000" dirty="0" smtClean="0"/>
              <a:t>ER</a:t>
            </a:r>
            <a:r>
              <a:rPr lang="es-MX" sz="1600" dirty="0" smtClean="0"/>
              <a:t> NIVEL        </a:t>
            </a:r>
            <a:r>
              <a:rPr lang="es-MX" sz="1600" b="1" dirty="0" smtClean="0"/>
              <a:t>44%</a:t>
            </a:r>
            <a:endParaRPr lang="es-MX" sz="1600" dirty="0"/>
          </a:p>
          <a:p>
            <a:pPr algn="ctr"/>
            <a:r>
              <a:rPr lang="es-MX" sz="1600" dirty="0" smtClean="0"/>
              <a:t>2</a:t>
            </a:r>
            <a:r>
              <a:rPr lang="es-MX" sz="1600" baseline="30000" dirty="0" smtClean="0"/>
              <a:t>DO</a:t>
            </a:r>
            <a:r>
              <a:rPr lang="es-MX" sz="1600" dirty="0" smtClean="0"/>
              <a:t> NIVEL      </a:t>
            </a:r>
            <a:r>
              <a:rPr lang="es-MX" sz="1600" b="1" dirty="0" smtClean="0"/>
              <a:t> 43%</a:t>
            </a:r>
            <a:endParaRPr lang="es-MX" sz="1600" b="1" dirty="0"/>
          </a:p>
        </p:txBody>
      </p:sp>
      <p:graphicFrame>
        <p:nvGraphicFramePr>
          <p:cNvPr id="20" name="19 Tabla"/>
          <p:cNvGraphicFramePr>
            <a:graphicFrameLocks noGrp="1"/>
          </p:cNvGraphicFramePr>
          <p:nvPr>
            <p:extLst>
              <p:ext uri="{D42A27DB-BD31-4B8C-83A1-F6EECF244321}">
                <p14:modId xmlns:p14="http://schemas.microsoft.com/office/powerpoint/2010/main" xmlns="" val="616218738"/>
              </p:ext>
            </p:extLst>
          </p:nvPr>
        </p:nvGraphicFramePr>
        <p:xfrm>
          <a:off x="5004048" y="2204863"/>
          <a:ext cx="3240360" cy="2990546"/>
        </p:xfrm>
        <a:graphic>
          <a:graphicData uri="http://schemas.openxmlformats.org/drawingml/2006/table">
            <a:tbl>
              <a:tblPr>
                <a:tableStyleId>{21E4AEA4-8DFA-4A89-87EB-49C32662AFE0}</a:tableStyleId>
              </a:tblPr>
              <a:tblGrid>
                <a:gridCol w="1872208"/>
                <a:gridCol w="1368152"/>
              </a:tblGrid>
              <a:tr h="570314">
                <a:tc gridSpan="2">
                  <a:txBody>
                    <a:bodyPr/>
                    <a:lstStyle/>
                    <a:p>
                      <a:pPr algn="ctr" fontAlgn="b"/>
                      <a:r>
                        <a:rPr lang="es-MX" sz="1800" b="1" u="none" strike="noStrike" dirty="0">
                          <a:effectLst/>
                          <a:latin typeface="Arial Narrow" pitchFamily="34" charset="0"/>
                        </a:rPr>
                        <a:t>Resultados de encuestas de satisfacción MOSSESS 2017</a:t>
                      </a:r>
                      <a:endParaRPr lang="es-MX" sz="1800" b="1" i="0" u="none" strike="noStrike" dirty="0">
                        <a:solidFill>
                          <a:srgbClr val="000000"/>
                        </a:solidFill>
                        <a:effectLst/>
                        <a:latin typeface="Arial Narrow" pitchFamily="34" charset="0"/>
                      </a:endParaRPr>
                    </a:p>
                  </a:txBody>
                  <a:tcPr marL="9525" marR="9525" marT="9525" marB="0" anchor="b"/>
                </a:tc>
                <a:tc hMerge="1">
                  <a:txBody>
                    <a:bodyPr/>
                    <a:lstStyle/>
                    <a:p>
                      <a:endParaRPr lang="es-MX"/>
                    </a:p>
                  </a:txBody>
                  <a:tcPr/>
                </a:tc>
              </a:tr>
              <a:tr h="202357">
                <a:tc>
                  <a:txBody>
                    <a:bodyPr/>
                    <a:lstStyle/>
                    <a:p>
                      <a:pPr algn="l" fontAlgn="b"/>
                      <a:r>
                        <a:rPr lang="es-MX" sz="1400" u="none" strike="noStrike" dirty="0">
                          <a:effectLst/>
                          <a:latin typeface="Arial Narrow" pitchFamily="34" charset="0"/>
                        </a:rPr>
                        <a:t> </a:t>
                      </a:r>
                      <a:endParaRPr lang="es-MX" sz="1400" b="0" i="0" u="none" strike="noStrike" dirty="0">
                        <a:solidFill>
                          <a:srgbClr val="000000"/>
                        </a:solidFill>
                        <a:effectLst/>
                        <a:latin typeface="Arial Narrow" pitchFamily="34" charset="0"/>
                      </a:endParaRPr>
                    </a:p>
                  </a:txBody>
                  <a:tcPr marL="9525" marR="9525" marT="9525" marB="0" anchor="b"/>
                </a:tc>
                <a:tc>
                  <a:txBody>
                    <a:bodyPr/>
                    <a:lstStyle/>
                    <a:p>
                      <a:pPr algn="l" fontAlgn="b"/>
                      <a:r>
                        <a:rPr lang="es-MX" sz="1400" u="none" strike="noStrike">
                          <a:effectLst/>
                          <a:latin typeface="Arial Narrow" pitchFamily="34" charset="0"/>
                        </a:rPr>
                        <a:t> </a:t>
                      </a:r>
                      <a:endParaRPr lang="es-MX" sz="1400" b="0" i="0" u="none" strike="noStrike">
                        <a:solidFill>
                          <a:srgbClr val="000000"/>
                        </a:solidFill>
                        <a:effectLst/>
                        <a:latin typeface="Arial Narrow" pitchFamily="34" charset="0"/>
                      </a:endParaRPr>
                    </a:p>
                  </a:txBody>
                  <a:tcPr marL="9525" marR="9525" marT="9525" marB="0" anchor="b"/>
                </a:tc>
              </a:tr>
              <a:tr h="394695">
                <a:tc>
                  <a:txBody>
                    <a:bodyPr/>
                    <a:lstStyle/>
                    <a:p>
                      <a:pPr algn="l" fontAlgn="b"/>
                      <a:r>
                        <a:rPr lang="es-MX" sz="1400" u="none" strike="noStrike" dirty="0" smtClean="0">
                          <a:effectLst/>
                          <a:latin typeface="Arial Narrow" pitchFamily="34" charset="0"/>
                        </a:rPr>
                        <a:t>Satisfacción </a:t>
                      </a:r>
                      <a:r>
                        <a:rPr lang="es-MX" sz="1400" u="none" strike="noStrike" dirty="0">
                          <a:effectLst/>
                          <a:latin typeface="Arial Narrow" pitchFamily="34" charset="0"/>
                        </a:rPr>
                        <a:t>en la </a:t>
                      </a:r>
                      <a:r>
                        <a:rPr lang="es-MX" sz="1400" u="none" strike="noStrike" dirty="0" smtClean="0">
                          <a:effectLst/>
                          <a:latin typeface="Arial Narrow" pitchFamily="34" charset="0"/>
                        </a:rPr>
                        <a:t>atención </a:t>
                      </a:r>
                      <a:endParaRPr lang="es-MX" sz="1400" b="0" i="0" u="none" strike="noStrike" dirty="0">
                        <a:solidFill>
                          <a:srgbClr val="000000"/>
                        </a:solidFill>
                        <a:effectLst/>
                        <a:latin typeface="Arial Narrow" pitchFamily="34" charset="0"/>
                      </a:endParaRPr>
                    </a:p>
                  </a:txBody>
                  <a:tcPr marL="9525" marR="9525" marT="9525" marB="0" anchor="b"/>
                </a:tc>
                <a:tc>
                  <a:txBody>
                    <a:bodyPr/>
                    <a:lstStyle/>
                    <a:p>
                      <a:pPr algn="ctr" fontAlgn="b"/>
                      <a:r>
                        <a:rPr lang="es-MX" sz="1400" u="none" strike="noStrike" dirty="0">
                          <a:effectLst/>
                          <a:latin typeface="Arial Narrow" pitchFamily="34" charset="0"/>
                        </a:rPr>
                        <a:t>91%</a:t>
                      </a:r>
                      <a:endParaRPr lang="es-MX" sz="1400" b="0" i="0" u="none" strike="noStrike" dirty="0">
                        <a:solidFill>
                          <a:srgbClr val="000000"/>
                        </a:solidFill>
                        <a:effectLst/>
                        <a:latin typeface="Arial Narrow" pitchFamily="34" charset="0"/>
                      </a:endParaRPr>
                    </a:p>
                  </a:txBody>
                  <a:tcPr marL="9525" marR="9525" marT="9525" marB="0" anchor="b"/>
                </a:tc>
              </a:tr>
              <a:tr h="587034">
                <a:tc>
                  <a:txBody>
                    <a:bodyPr/>
                    <a:lstStyle/>
                    <a:p>
                      <a:pPr algn="l" fontAlgn="b"/>
                      <a:r>
                        <a:rPr lang="es-MX" sz="1400" u="none" strike="noStrike" dirty="0">
                          <a:effectLst/>
                          <a:latin typeface="Arial Narrow" pitchFamily="34" charset="0"/>
                        </a:rPr>
                        <a:t>Satisfacción en la entrega de medicamentos </a:t>
                      </a:r>
                      <a:endParaRPr lang="es-MX" sz="1400" b="0" i="0" u="none" strike="noStrike" dirty="0">
                        <a:solidFill>
                          <a:srgbClr val="000000"/>
                        </a:solidFill>
                        <a:effectLst/>
                        <a:latin typeface="Arial Narrow" pitchFamily="34" charset="0"/>
                      </a:endParaRPr>
                    </a:p>
                  </a:txBody>
                  <a:tcPr marL="9525" marR="9525" marT="9525" marB="0" anchor="b"/>
                </a:tc>
                <a:tc>
                  <a:txBody>
                    <a:bodyPr/>
                    <a:lstStyle/>
                    <a:p>
                      <a:pPr algn="ctr" fontAlgn="b"/>
                      <a:r>
                        <a:rPr lang="es-MX" sz="1400" u="none" strike="noStrike" dirty="0">
                          <a:effectLst/>
                          <a:latin typeface="Arial Narrow" pitchFamily="34" charset="0"/>
                        </a:rPr>
                        <a:t>60%</a:t>
                      </a:r>
                      <a:endParaRPr lang="es-MX" sz="1400" b="0" i="0" u="none" strike="noStrike" dirty="0">
                        <a:solidFill>
                          <a:srgbClr val="000000"/>
                        </a:solidFill>
                        <a:effectLst/>
                        <a:latin typeface="Arial Narrow" pitchFamily="34" charset="0"/>
                      </a:endParaRPr>
                    </a:p>
                  </a:txBody>
                  <a:tcPr marL="9525" marR="9525" marT="9525" marB="0" anchor="b"/>
                </a:tc>
              </a:tr>
              <a:tr h="394695">
                <a:tc>
                  <a:txBody>
                    <a:bodyPr/>
                    <a:lstStyle/>
                    <a:p>
                      <a:pPr algn="l" fontAlgn="b"/>
                      <a:r>
                        <a:rPr lang="es-MX" sz="1400" u="none" strike="noStrike">
                          <a:effectLst/>
                          <a:latin typeface="Arial Narrow" pitchFamily="34" charset="0"/>
                        </a:rPr>
                        <a:t>Surtimiento de recetas completas</a:t>
                      </a:r>
                      <a:endParaRPr lang="es-MX" sz="1400" b="0" i="0" u="none" strike="noStrike">
                        <a:solidFill>
                          <a:srgbClr val="000000"/>
                        </a:solidFill>
                        <a:effectLst/>
                        <a:latin typeface="Arial Narrow"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u="none" strike="noStrike" dirty="0">
                          <a:effectLst/>
                          <a:latin typeface="Arial Narrow" pitchFamily="34" charset="0"/>
                        </a:rPr>
                        <a:t> </a:t>
                      </a:r>
                      <a:r>
                        <a:rPr lang="es-MX" sz="1400" u="none" strike="noStrike" dirty="0" smtClean="0">
                          <a:effectLst/>
                          <a:latin typeface="Arial Narrow" pitchFamily="34" charset="0"/>
                        </a:rPr>
                        <a:t>14%</a:t>
                      </a:r>
                      <a:endParaRPr lang="es-MX" sz="1400" b="0" i="0" u="none" strike="noStrike" dirty="0" smtClean="0">
                        <a:solidFill>
                          <a:srgbClr val="000000"/>
                        </a:solidFill>
                        <a:effectLst/>
                        <a:latin typeface="Arial Narrow" pitchFamily="34" charset="0"/>
                      </a:endParaRPr>
                    </a:p>
                    <a:p>
                      <a:pPr algn="ctr" fontAlgn="b"/>
                      <a:endParaRPr lang="es-MX" sz="1400" b="0" i="0" u="none" strike="noStrike" dirty="0">
                        <a:solidFill>
                          <a:srgbClr val="000000"/>
                        </a:solidFill>
                        <a:effectLst/>
                        <a:latin typeface="Arial Narrow" pitchFamily="34" charset="0"/>
                      </a:endParaRPr>
                    </a:p>
                  </a:txBody>
                  <a:tcPr marL="9525" marR="9525" marT="9525" marB="0" anchor="b"/>
                </a:tc>
              </a:tr>
              <a:tr h="779373">
                <a:tc>
                  <a:txBody>
                    <a:bodyPr/>
                    <a:lstStyle/>
                    <a:p>
                      <a:pPr algn="ctr" fontAlgn="b"/>
                      <a:r>
                        <a:rPr lang="es-MX" sz="1400" u="none" strike="noStrike" dirty="0" smtClean="0">
                          <a:effectLst/>
                          <a:latin typeface="Arial Narrow" pitchFamily="34" charset="0"/>
                        </a:rPr>
                        <a:t>Total de encuestas realizadas en el Estado: </a:t>
                      </a:r>
                      <a:r>
                        <a:rPr lang="es-MX" sz="1400" u="none" strike="noStrike" dirty="0">
                          <a:effectLst/>
                          <a:latin typeface="Arial Narrow" pitchFamily="34" charset="0"/>
                        </a:rPr>
                        <a:t>20,427</a:t>
                      </a:r>
                      <a:endParaRPr lang="es-MX" sz="1400" b="0" i="0" u="none" strike="noStrike" dirty="0">
                        <a:solidFill>
                          <a:srgbClr val="000000"/>
                        </a:solidFill>
                        <a:effectLst/>
                        <a:latin typeface="Arial Narrow" pitchFamily="34" charset="0"/>
                      </a:endParaRPr>
                    </a:p>
                  </a:txBody>
                  <a:tcPr marL="9525" marR="9525" marT="9525" marB="0" anchor="b"/>
                </a:tc>
                <a:tc>
                  <a:txBody>
                    <a:bodyPr/>
                    <a:lstStyle/>
                    <a:p>
                      <a:pPr algn="ctr" fontAlgn="b"/>
                      <a:r>
                        <a:rPr lang="es-MX" sz="1400" u="none" strike="noStrike" dirty="0">
                          <a:effectLst/>
                          <a:latin typeface="Arial Narrow" pitchFamily="34" charset="0"/>
                        </a:rPr>
                        <a:t> </a:t>
                      </a:r>
                      <a:endParaRPr lang="es-MX" sz="1400" b="0" i="0" u="none" strike="noStrike" dirty="0">
                        <a:solidFill>
                          <a:srgbClr val="000000"/>
                        </a:solidFill>
                        <a:effectLst/>
                        <a:latin typeface="Arial Narrow" pitchFamily="34" charset="0"/>
                      </a:endParaRPr>
                    </a:p>
                  </a:txBody>
                  <a:tcPr marL="9525" marR="9525" marT="9525"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smtClean="0">
                <a:effectLst>
                  <a:outerShdw blurRad="38100" dist="38100" dir="2700000" algn="tl">
                    <a:srgbClr val="000000">
                      <a:alpha val="43137"/>
                    </a:srgbClr>
                  </a:outerShdw>
                </a:effectLst>
                <a:latin typeface="Arial Narrow" pitchFamily="34" charset="0"/>
              </a:rPr>
              <a:t>TEMAS INFORMATIVOS  / DIRECCIÓN DE ÁREA DE GESTIÓN MÉDICA</a:t>
            </a:r>
            <a:endParaRPr lang="es-MX" sz="24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755576" y="1556792"/>
            <a:ext cx="7416824" cy="369332"/>
          </a:xfrm>
          <a:prstGeom prst="rect">
            <a:avLst/>
          </a:prstGeom>
        </p:spPr>
        <p:txBody>
          <a:bodyPr wrap="square">
            <a:spAutoFit/>
          </a:bodyPr>
          <a:lstStyle/>
          <a:p>
            <a:pPr algn="ctr"/>
            <a:r>
              <a:rPr lang="es-MX" b="1" dirty="0" smtClean="0">
                <a:effectLst>
                  <a:outerShdw blurRad="38100" dist="38100" dir="2700000" algn="tl">
                    <a:srgbClr val="000000">
                      <a:alpha val="43137"/>
                    </a:srgbClr>
                  </a:outerShdw>
                </a:effectLst>
              </a:rPr>
              <a:t>JEFATURA DE CALIDAD Y DE INFORMACIÓN DE LOS SERVICIOS DE SALUD</a:t>
            </a:r>
            <a:endParaRPr lang="es-MX" dirty="0"/>
          </a:p>
        </p:txBody>
      </p:sp>
      <p:graphicFrame>
        <p:nvGraphicFramePr>
          <p:cNvPr id="15" name="1 Gráfico"/>
          <p:cNvGraphicFramePr>
            <a:graphicFrameLocks/>
          </p:cNvGraphicFramePr>
          <p:nvPr>
            <p:extLst>
              <p:ext uri="{D42A27DB-BD31-4B8C-83A1-F6EECF244321}">
                <p14:modId xmlns:p14="http://schemas.microsoft.com/office/powerpoint/2010/main" xmlns="" val="2253502472"/>
              </p:ext>
            </p:extLst>
          </p:nvPr>
        </p:nvGraphicFramePr>
        <p:xfrm>
          <a:off x="179512" y="2060848"/>
          <a:ext cx="7762738" cy="3600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smtClean="0">
                <a:effectLst>
                  <a:outerShdw blurRad="38100" dist="38100" dir="2700000" algn="tl">
                    <a:srgbClr val="000000">
                      <a:alpha val="43137"/>
                    </a:srgbClr>
                  </a:outerShdw>
                </a:effectLst>
                <a:latin typeface="Arial Narrow" pitchFamily="34" charset="0"/>
              </a:rPr>
              <a:t>TEMAS INFORMATIVOS  / UNIDAD DE TRANSPARENCIA</a:t>
            </a:r>
            <a:endParaRPr lang="es-MX" sz="24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16 Rectángulo"/>
          <p:cNvSpPr/>
          <p:nvPr/>
        </p:nvSpPr>
        <p:spPr>
          <a:xfrm>
            <a:off x="323528" y="1484784"/>
            <a:ext cx="7416824" cy="307777"/>
          </a:xfrm>
          <a:prstGeom prst="rect">
            <a:avLst/>
          </a:prstGeom>
        </p:spPr>
        <p:txBody>
          <a:bodyPr wrap="square">
            <a:spAutoFit/>
          </a:bodyPr>
          <a:lstStyle/>
          <a:p>
            <a:pPr algn="ctr"/>
            <a:r>
              <a:rPr lang="es-MX" sz="1400" dirty="0" smtClean="0"/>
              <a:t>INCREMENTO EN LA CALIFICACIÓN OBTENIDA EN </a:t>
            </a:r>
            <a:r>
              <a:rPr lang="es-MX" sz="1400" b="1" dirty="0" smtClean="0"/>
              <a:t>PORTAL WEB DEL GOBIERNO DEL ESTADO</a:t>
            </a:r>
            <a:endParaRPr lang="es-MX" sz="1400" dirty="0"/>
          </a:p>
        </p:txBody>
      </p:sp>
      <p:graphicFrame>
        <p:nvGraphicFramePr>
          <p:cNvPr id="18" name="Tabla 7"/>
          <p:cNvGraphicFramePr>
            <a:graphicFrameLocks noGrp="1"/>
          </p:cNvGraphicFramePr>
          <p:nvPr>
            <p:extLst>
              <p:ext uri="{D42A27DB-BD31-4B8C-83A1-F6EECF244321}">
                <p14:modId xmlns:p14="http://schemas.microsoft.com/office/powerpoint/2010/main" xmlns="" val="1442719202"/>
              </p:ext>
            </p:extLst>
          </p:nvPr>
        </p:nvGraphicFramePr>
        <p:xfrm>
          <a:off x="323528" y="1844824"/>
          <a:ext cx="7416824" cy="3919977"/>
        </p:xfrm>
        <a:graphic>
          <a:graphicData uri="http://schemas.openxmlformats.org/drawingml/2006/table">
            <a:tbl>
              <a:tblPr firstRow="1" firstCol="1" bandRow="1"/>
              <a:tblGrid>
                <a:gridCol w="3026088"/>
                <a:gridCol w="2822940"/>
                <a:gridCol w="1567796"/>
              </a:tblGrid>
              <a:tr h="607207">
                <a:tc>
                  <a:txBody>
                    <a:bodyPr/>
                    <a:lstStyle/>
                    <a:p>
                      <a:pPr>
                        <a:lnSpc>
                          <a:spcPct val="115000"/>
                        </a:lnSpc>
                        <a:spcAft>
                          <a:spcPts val="0"/>
                        </a:spcAft>
                      </a:pPr>
                      <a:r>
                        <a:rPr lang="es-MX" sz="1600" b="1" dirty="0">
                          <a:solidFill>
                            <a:srgbClr val="000000"/>
                          </a:solidFill>
                          <a:effectLst/>
                          <a:latin typeface="Arial Narrow" pitchFamily="34" charset="0"/>
                          <a:ea typeface="Times New Roman" panose="02020603050405020304" pitchFamily="18" charset="0"/>
                          <a:cs typeface="Calibri" panose="020F0502020204030204" pitchFamily="34" charset="0"/>
                        </a:rPr>
                        <a:t>MES DE REVISIÓN</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s-MX" sz="1600" b="1" dirty="0">
                          <a:solidFill>
                            <a:srgbClr val="000000"/>
                          </a:solidFill>
                          <a:effectLst/>
                          <a:latin typeface="Arial Narrow" pitchFamily="34" charset="0"/>
                          <a:ea typeface="Times New Roman" panose="02020603050405020304" pitchFamily="18" charset="0"/>
                          <a:cs typeface="Calibri" panose="020F0502020204030204" pitchFamily="34" charset="0"/>
                        </a:rPr>
                        <a:t>MES DE ENTREGA </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s-MX" sz="1600" b="1">
                          <a:solidFill>
                            <a:srgbClr val="000000"/>
                          </a:solidFill>
                          <a:effectLst/>
                          <a:latin typeface="Arial Narrow" pitchFamily="34" charset="0"/>
                          <a:ea typeface="Times New Roman" panose="02020603050405020304" pitchFamily="18" charset="0"/>
                          <a:cs typeface="Calibri" panose="020F0502020204030204" pitchFamily="34" charset="0"/>
                        </a:rPr>
                        <a:t>CALIFICACIÓN</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r h="270061">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Enero</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Enero</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34%</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Febrero</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SIN EVALUACIÓN</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SIN EVALUACIÓN</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Marzo</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SIN EVALUACIÓN</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SIN EVALUACIÓN</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Abril</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09 de Mayo</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60%</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Mayo</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28 de Junio</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66%</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Junio</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27 de Julio</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68.78%</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Julio - Agosto</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01 de Septiembre </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76.42%</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Septiembre</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05 de Octubre</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82.98%</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Octubre</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01 de Noviembre</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dirty="0">
                          <a:solidFill>
                            <a:srgbClr val="000000"/>
                          </a:solidFill>
                          <a:effectLst/>
                          <a:latin typeface="Arial Narrow" pitchFamily="34" charset="0"/>
                          <a:ea typeface="Times New Roman" panose="02020603050405020304" pitchFamily="18" charset="0"/>
                          <a:cs typeface="Calibri" panose="020F0502020204030204" pitchFamily="34" charset="0"/>
                        </a:rPr>
                        <a:t>88.26%</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61">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Noviembre </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05 de Diciembre</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000000"/>
                          </a:solidFill>
                          <a:effectLst/>
                          <a:latin typeface="Arial Narrow" pitchFamily="34" charset="0"/>
                          <a:ea typeface="Times New Roman" panose="02020603050405020304" pitchFamily="18" charset="0"/>
                          <a:cs typeface="Calibri" panose="020F0502020204030204" pitchFamily="34" charset="0"/>
                        </a:rPr>
                        <a:t>91.84%</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610">
                <a:tc>
                  <a:txBody>
                    <a:bodyPr/>
                    <a:lstStyle/>
                    <a:p>
                      <a:pPr>
                        <a:lnSpc>
                          <a:spcPct val="115000"/>
                        </a:lnSpc>
                        <a:spcAft>
                          <a:spcPts val="0"/>
                        </a:spcAft>
                      </a:pPr>
                      <a:r>
                        <a:rPr lang="es-MX" sz="1600" b="1">
                          <a:solidFill>
                            <a:srgbClr val="000000"/>
                          </a:solidFill>
                          <a:effectLst/>
                          <a:latin typeface="Arial Narrow" pitchFamily="34" charset="0"/>
                          <a:ea typeface="Times New Roman" panose="02020603050405020304" pitchFamily="18" charset="0"/>
                          <a:cs typeface="Calibri" panose="020F0502020204030204" pitchFamily="34" charset="0"/>
                        </a:rPr>
                        <a:t>Enero-Febrero 2018</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Arial Narrow" pitchFamily="34" charset="0"/>
                          <a:ea typeface="Times New Roman" panose="02020603050405020304" pitchFamily="18" charset="0"/>
                          <a:cs typeface="Calibri" panose="020F0502020204030204" pitchFamily="34" charset="0"/>
                        </a:rPr>
                        <a:t>01 de Marzo</a:t>
                      </a:r>
                      <a:endParaRPr lang="es-MX" sz="160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000000"/>
                          </a:solidFill>
                          <a:effectLst/>
                          <a:latin typeface="Arial Narrow" pitchFamily="34" charset="0"/>
                          <a:ea typeface="Times New Roman" panose="02020603050405020304" pitchFamily="18" charset="0"/>
                          <a:cs typeface="Calibri" panose="020F0502020204030204" pitchFamily="34" charset="0"/>
                        </a:rPr>
                        <a:t>91.94%</a:t>
                      </a:r>
                      <a:endParaRPr lang="es-MX" sz="1600" dirty="0">
                        <a:effectLst/>
                        <a:latin typeface="Arial Narrow"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smtClean="0">
                <a:effectLst>
                  <a:outerShdw blurRad="38100" dist="38100" dir="2700000" algn="tl">
                    <a:srgbClr val="000000">
                      <a:alpha val="43137"/>
                    </a:srgbClr>
                  </a:outerShdw>
                </a:effectLst>
                <a:latin typeface="Arial Narrow" pitchFamily="34" charset="0"/>
              </a:rPr>
              <a:t>TEMAS INFORMATIVOS  / UNIDAD DE TRANSPARENCIA</a:t>
            </a:r>
            <a:endParaRPr lang="es-MX" sz="24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Imagen 11"/>
          <p:cNvPicPr/>
          <p:nvPr/>
        </p:nvPicPr>
        <p:blipFill rotWithShape="1">
          <a:blip r:embed="rId5" cstate="print"/>
          <a:srcRect l="24082" t="26327" r="21802" b="57738"/>
          <a:stretch/>
        </p:blipFill>
        <p:spPr bwMode="auto">
          <a:xfrm>
            <a:off x="539552" y="2276872"/>
            <a:ext cx="7776864" cy="2520280"/>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4</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1547664" y="2636912"/>
            <a:ext cx="5688632" cy="1815882"/>
          </a:xfrm>
          <a:prstGeom prst="rect">
            <a:avLst/>
          </a:prstGeom>
        </p:spPr>
        <p:txBody>
          <a:bodyPr wrap="square">
            <a:spAutoFit/>
          </a:bodyPr>
          <a:lstStyle/>
          <a:p>
            <a:r>
              <a:rPr lang="es-MX" sz="2800" b="1" dirty="0" smtClean="0">
                <a:effectLst>
                  <a:outerShdw blurRad="38100" dist="38100" dir="2700000" algn="tl">
                    <a:srgbClr val="000000">
                      <a:alpha val="43137"/>
                    </a:srgbClr>
                  </a:outerShdw>
                </a:effectLst>
                <a:latin typeface="Arial Narrow" pitchFamily="34" charset="0"/>
              </a:rPr>
              <a:t>4. Información relativa al precio y compra de medicamentos de CAUSES realizada por el OPD SSJ  y financiada por el OPD REPSSJAL</a:t>
            </a:r>
            <a:r>
              <a:rPr lang="es-MX" sz="2400" b="1" dirty="0" smtClean="0">
                <a:effectLst>
                  <a:outerShdw blurRad="38100" dist="38100" dir="2700000" algn="tl">
                    <a:srgbClr val="000000">
                      <a:alpha val="43137"/>
                    </a:srgbClr>
                  </a:outerShdw>
                </a:effectLst>
                <a:latin typeface="Arial Narrow" pitchFamily="34" charset="0"/>
              </a:rPr>
              <a:t>.</a:t>
            </a:r>
            <a:endParaRPr lang="es-MX"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4 / MEDICAMENTOS CAUSES PRECIO</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323528" y="1916832"/>
            <a:ext cx="7992888" cy="3293209"/>
          </a:xfrm>
          <a:prstGeom prst="rect">
            <a:avLst/>
          </a:prstGeom>
        </p:spPr>
        <p:txBody>
          <a:bodyPr wrap="square">
            <a:spAutoFit/>
          </a:bodyPr>
          <a:lstStyle/>
          <a:p>
            <a:pPr marL="342900" indent="-342900">
              <a:buFont typeface="+mj-lt"/>
              <a:buAutoNum type="arabicPeriod"/>
            </a:pPr>
            <a:r>
              <a:rPr lang="es-MX" sz="1600" dirty="0" smtClean="0">
                <a:latin typeface="Arial Narrow" pitchFamily="34" charset="0"/>
              </a:rPr>
              <a:t>En 2013 se adjudico a la empresa DIMESA el servicio integral de administración de farmacia</a:t>
            </a:r>
          </a:p>
          <a:p>
            <a:pPr marL="342900" indent="-342900">
              <a:buFont typeface="+mj-lt"/>
              <a:buAutoNum type="arabicPeriod"/>
            </a:pPr>
            <a:endParaRPr lang="es-MX" sz="1600" dirty="0" smtClean="0">
              <a:latin typeface="Arial Narrow" pitchFamily="34" charset="0"/>
            </a:endParaRPr>
          </a:p>
          <a:p>
            <a:pPr marL="342900" indent="-342900">
              <a:buFont typeface="+mj-lt"/>
              <a:buAutoNum type="arabicPeriod"/>
            </a:pPr>
            <a:r>
              <a:rPr lang="es-MX" sz="1600" dirty="0" smtClean="0">
                <a:latin typeface="Arial Narrow" pitchFamily="34" charset="0"/>
              </a:rPr>
              <a:t>En 2013 el tribunal administrativo del estado, dicto medida cautelar en la cual permite a DIMESA prestar el servicio de farmacia, dicha medida señala que cesaran los efectos una vez que se dicte sentencia definitiva.</a:t>
            </a:r>
          </a:p>
          <a:p>
            <a:pPr marL="342900" indent="-342900">
              <a:buFont typeface="+mj-lt"/>
              <a:buAutoNum type="arabicPeriod"/>
            </a:pPr>
            <a:endParaRPr lang="es-MX" sz="1600" dirty="0" smtClean="0">
              <a:latin typeface="Arial Narrow" pitchFamily="34" charset="0"/>
            </a:endParaRPr>
          </a:p>
          <a:p>
            <a:pPr marL="342900" indent="-342900">
              <a:buFont typeface="+mj-lt"/>
              <a:buAutoNum type="arabicPeriod"/>
            </a:pPr>
            <a:r>
              <a:rPr lang="es-MX" sz="1600" dirty="0" smtClean="0">
                <a:latin typeface="Arial Narrow" pitchFamily="34" charset="0"/>
              </a:rPr>
              <a:t>A lo largo del contrato se realizaron 5 modificatorios.</a:t>
            </a:r>
          </a:p>
          <a:p>
            <a:pPr marL="342900" indent="-342900">
              <a:buFont typeface="+mj-lt"/>
              <a:buAutoNum type="arabicPeriod"/>
            </a:pPr>
            <a:endParaRPr lang="es-MX" sz="1600" dirty="0" smtClean="0">
              <a:latin typeface="Arial Narrow" pitchFamily="34" charset="0"/>
            </a:endParaRPr>
          </a:p>
          <a:p>
            <a:pPr marL="342900" indent="-342900">
              <a:buFont typeface="+mj-lt"/>
              <a:buAutoNum type="arabicPeriod"/>
            </a:pPr>
            <a:r>
              <a:rPr lang="es-MX" sz="1600" dirty="0" smtClean="0">
                <a:latin typeface="Arial Narrow" pitchFamily="34" charset="0"/>
              </a:rPr>
              <a:t>En 2017 se inicio un proceso de adjudicación, el cual DIMESA impugno ante el Tribunal Administrativo, concediendo una medida cautelar para detener el proceso licitatorio.</a:t>
            </a:r>
          </a:p>
          <a:p>
            <a:pPr marL="342900" indent="-342900">
              <a:buFont typeface="+mj-lt"/>
              <a:buAutoNum type="arabicPeriod"/>
            </a:pPr>
            <a:endParaRPr lang="es-MX" sz="1600" dirty="0" smtClean="0">
              <a:latin typeface="Arial Narrow" pitchFamily="34" charset="0"/>
            </a:endParaRPr>
          </a:p>
          <a:p>
            <a:pPr marL="342900" indent="-342900">
              <a:buFont typeface="+mj-lt"/>
              <a:buAutoNum type="arabicPeriod"/>
            </a:pPr>
            <a:r>
              <a:rPr lang="es-MX" sz="1600" dirty="0" smtClean="0">
                <a:latin typeface="Arial Narrow" pitchFamily="34" charset="0"/>
              </a:rPr>
              <a:t>Se realizo una adjudicación directa de 150 millones y se desistieron de la medida cautelar, sin embargo subsiste la de 2013.</a:t>
            </a:r>
            <a:endParaRPr lang="es-MX" sz="16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5</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611560" y="2348880"/>
            <a:ext cx="7416824" cy="2246769"/>
          </a:xfrm>
          <a:prstGeom prst="rect">
            <a:avLst/>
          </a:prstGeom>
        </p:spPr>
        <p:txBody>
          <a:bodyPr wrap="square">
            <a:spAutoFit/>
          </a:bodyPr>
          <a:lstStyle/>
          <a:p>
            <a:pPr marL="514350" indent="-514350" algn="just">
              <a:spcBef>
                <a:spcPct val="20000"/>
              </a:spcBef>
              <a:buFont typeface="+mj-lt"/>
              <a:buAutoNum type="arabicPeriod" startAt="5"/>
              <a:defRPr/>
            </a:pPr>
            <a:r>
              <a:rPr lang="es-MX" sz="2800" b="1" dirty="0" smtClean="0">
                <a:effectLst>
                  <a:outerShdw blurRad="38100" dist="38100" dir="2700000" algn="tl">
                    <a:srgbClr val="000000">
                      <a:alpha val="43137"/>
                    </a:srgbClr>
                  </a:outerShdw>
                </a:effectLst>
                <a:latin typeface="Arial Narrow" pitchFamily="34" charset="0"/>
              </a:rPr>
              <a:t>Se informa el seguimiento al acuerdo de la junta de gobierno anterior (13ª extraordinaria del 12 de marzo de 2018) respecto del pago del impuesto ISR retenido a proveedores por concepto de arrendamientos.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5 / PAGO DE ISR</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Tabla 1">
            <a:extLst>
              <a:ext uri="{FF2B5EF4-FFF2-40B4-BE49-F238E27FC236}">
                <a16:creationId xmlns:a16="http://schemas.microsoft.com/office/drawing/2014/main" xmlns="" id="{855CE988-DA4E-46D1-B9B5-6855093CEFC9}"/>
              </a:ext>
            </a:extLst>
          </p:cNvPr>
          <p:cNvGraphicFramePr>
            <a:graphicFrameLocks noGrp="1"/>
          </p:cNvGraphicFramePr>
          <p:nvPr/>
        </p:nvGraphicFramePr>
        <p:xfrm>
          <a:off x="1115616" y="1844824"/>
          <a:ext cx="6264696" cy="2899570"/>
        </p:xfrm>
        <a:graphic>
          <a:graphicData uri="http://schemas.openxmlformats.org/drawingml/2006/table">
            <a:tbl>
              <a:tblPr>
                <a:tableStyleId>{284E427A-3D55-4303-BF80-6455036E1DE7}</a:tableStyleId>
              </a:tblPr>
              <a:tblGrid>
                <a:gridCol w="3129668">
                  <a:extLst>
                    <a:ext uri="{9D8B030D-6E8A-4147-A177-3AD203B41FA5}">
                      <a16:colId xmlns:a16="http://schemas.microsoft.com/office/drawing/2014/main" xmlns="" val="2019262549"/>
                    </a:ext>
                  </a:extLst>
                </a:gridCol>
                <a:gridCol w="3135028">
                  <a:extLst>
                    <a:ext uri="{9D8B030D-6E8A-4147-A177-3AD203B41FA5}">
                      <a16:colId xmlns:a16="http://schemas.microsoft.com/office/drawing/2014/main" xmlns="" val="3017507248"/>
                    </a:ext>
                  </a:extLst>
                </a:gridCol>
              </a:tblGrid>
              <a:tr h="394495">
                <a:tc gridSpan="2">
                  <a:txBody>
                    <a:bodyPr/>
                    <a:lstStyle/>
                    <a:p>
                      <a:pPr algn="ctr" rtl="0" fontAlgn="b"/>
                      <a:r>
                        <a:rPr lang="es-MX" sz="2000" u="none" strike="noStrike" dirty="0">
                          <a:effectLst/>
                        </a:rPr>
                        <a:t>RESUMEN</a:t>
                      </a:r>
                      <a:endParaRPr lang="es-MX" sz="2000" b="1" i="0" u="none" strike="noStrike" dirty="0">
                        <a:solidFill>
                          <a:srgbClr val="000000"/>
                        </a:solidFill>
                        <a:effectLst/>
                        <a:latin typeface="Arial Narrow" pitchFamily="34" charset="0"/>
                      </a:endParaRPr>
                    </a:p>
                  </a:txBody>
                  <a:tcPr marL="9525" marR="9525" marT="9525" marB="0" anchor="b"/>
                </a:tc>
                <a:tc hMerge="1">
                  <a:txBody>
                    <a:bodyPr/>
                    <a:lstStyle/>
                    <a:p>
                      <a:endParaRPr lang="es-MX"/>
                    </a:p>
                  </a:txBody>
                  <a:tcPr/>
                </a:tc>
                <a:extLst>
                  <a:ext uri="{0D108BD9-81ED-4DB2-BD59-A6C34878D82A}">
                    <a16:rowId xmlns:a16="http://schemas.microsoft.com/office/drawing/2014/main" xmlns="" val="150281655"/>
                  </a:ext>
                </a:extLst>
              </a:tr>
              <a:tr h="278467">
                <a:tc rowSpan="2">
                  <a:txBody>
                    <a:bodyPr/>
                    <a:lstStyle/>
                    <a:p>
                      <a:pPr algn="ctr" rtl="0" fontAlgn="ctr"/>
                      <a:r>
                        <a:rPr lang="es-MX" sz="2000" u="none" strike="noStrike" dirty="0">
                          <a:effectLst/>
                        </a:rPr>
                        <a:t>EJERCICIO</a:t>
                      </a:r>
                      <a:endParaRPr lang="es-MX" sz="2000" b="1" i="0" u="none" strike="noStrike" dirty="0">
                        <a:solidFill>
                          <a:srgbClr val="000000"/>
                        </a:solidFill>
                        <a:effectLst/>
                        <a:latin typeface="Arial Narrow" pitchFamily="34" charset="0"/>
                      </a:endParaRPr>
                    </a:p>
                  </a:txBody>
                  <a:tcPr marL="9525" marR="9525" marT="9525" marB="0" anchor="ctr"/>
                </a:tc>
                <a:tc>
                  <a:txBody>
                    <a:bodyPr/>
                    <a:lstStyle/>
                    <a:p>
                      <a:pPr algn="ctr" rtl="0" fontAlgn="ctr"/>
                      <a:r>
                        <a:rPr lang="es-MX" sz="2000" u="none" strike="noStrike">
                          <a:effectLst/>
                        </a:rPr>
                        <a:t>IMPUESTOS</a:t>
                      </a:r>
                      <a:endParaRPr lang="es-MX" sz="2000" b="1" i="0" u="none" strike="noStrike">
                        <a:solidFill>
                          <a:srgbClr val="000000"/>
                        </a:solidFill>
                        <a:effectLst/>
                        <a:latin typeface="Arial Narrow" pitchFamily="34" charset="0"/>
                      </a:endParaRPr>
                    </a:p>
                  </a:txBody>
                  <a:tcPr marL="9525" marR="9525" marT="9525" marB="0" anchor="ctr"/>
                </a:tc>
                <a:extLst>
                  <a:ext uri="{0D108BD9-81ED-4DB2-BD59-A6C34878D82A}">
                    <a16:rowId xmlns:a16="http://schemas.microsoft.com/office/drawing/2014/main" xmlns="" val="3671264181"/>
                  </a:ext>
                </a:extLst>
              </a:tr>
              <a:tr h="232056">
                <a:tc vMerge="1">
                  <a:txBody>
                    <a:bodyPr/>
                    <a:lstStyle/>
                    <a:p>
                      <a:endParaRPr lang="es-MX"/>
                    </a:p>
                  </a:txBody>
                  <a:tcPr/>
                </a:tc>
                <a:tc>
                  <a:txBody>
                    <a:bodyPr/>
                    <a:lstStyle/>
                    <a:p>
                      <a:pPr algn="ctr" rtl="0" fontAlgn="ctr"/>
                      <a:r>
                        <a:rPr lang="es-MX" sz="2000" u="none" strike="noStrike">
                          <a:effectLst/>
                        </a:rPr>
                        <a:t>(PARTIDA PRESUPUESTAL 39202)</a:t>
                      </a:r>
                      <a:endParaRPr lang="es-MX" sz="2000" b="1" i="0" u="none" strike="noStrike">
                        <a:solidFill>
                          <a:srgbClr val="000000"/>
                        </a:solidFill>
                        <a:effectLst/>
                        <a:latin typeface="Arial Narrow" pitchFamily="34" charset="0"/>
                      </a:endParaRPr>
                    </a:p>
                  </a:txBody>
                  <a:tcPr marL="9525" marR="9525" marT="9525" marB="0" anchor="ctr"/>
                </a:tc>
                <a:extLst>
                  <a:ext uri="{0D108BD9-81ED-4DB2-BD59-A6C34878D82A}">
                    <a16:rowId xmlns:a16="http://schemas.microsoft.com/office/drawing/2014/main" xmlns="" val="1033329446"/>
                  </a:ext>
                </a:extLst>
              </a:tr>
              <a:tr h="278467">
                <a:tc>
                  <a:txBody>
                    <a:bodyPr/>
                    <a:lstStyle/>
                    <a:p>
                      <a:pPr algn="ctr" rtl="0" fontAlgn="b"/>
                      <a:r>
                        <a:rPr lang="es-MX" sz="2000" u="none" strike="noStrike" dirty="0">
                          <a:effectLst/>
                        </a:rPr>
                        <a:t>2016</a:t>
                      </a:r>
                      <a:endParaRPr lang="es-MX" sz="2000" b="1" i="0" u="none" strike="noStrike" dirty="0">
                        <a:solidFill>
                          <a:srgbClr val="000000"/>
                        </a:solidFill>
                        <a:effectLst/>
                        <a:latin typeface="Arial Narrow" pitchFamily="34" charset="0"/>
                      </a:endParaRPr>
                    </a:p>
                  </a:txBody>
                  <a:tcPr marL="9525" marR="9525" marT="9525" marB="0" anchor="b"/>
                </a:tc>
                <a:tc>
                  <a:txBody>
                    <a:bodyPr/>
                    <a:lstStyle/>
                    <a:p>
                      <a:pPr algn="ctr" rtl="0" fontAlgn="b"/>
                      <a:r>
                        <a:rPr lang="es-MX" sz="2000" u="none" strike="noStrike" dirty="0">
                          <a:effectLst/>
                        </a:rPr>
                        <a:t>161,766.60</a:t>
                      </a:r>
                      <a:endParaRPr lang="es-MX" sz="2000" b="1" i="0" u="none" strike="noStrike" dirty="0">
                        <a:solidFill>
                          <a:srgbClr val="000000"/>
                        </a:solidFill>
                        <a:effectLst/>
                        <a:latin typeface="Arial Narrow" pitchFamily="34" charset="0"/>
                      </a:endParaRPr>
                    </a:p>
                  </a:txBody>
                  <a:tcPr marL="9525" marR="9525" marT="9525" marB="0" anchor="b"/>
                </a:tc>
                <a:extLst>
                  <a:ext uri="{0D108BD9-81ED-4DB2-BD59-A6C34878D82A}">
                    <a16:rowId xmlns:a16="http://schemas.microsoft.com/office/drawing/2014/main" xmlns="" val="590370136"/>
                  </a:ext>
                </a:extLst>
              </a:tr>
              <a:tr h="278467">
                <a:tc>
                  <a:txBody>
                    <a:bodyPr/>
                    <a:lstStyle/>
                    <a:p>
                      <a:pPr algn="ctr" rtl="0" fontAlgn="b"/>
                      <a:r>
                        <a:rPr lang="es-MX" sz="2000" u="none" strike="noStrike">
                          <a:effectLst/>
                        </a:rPr>
                        <a:t>2017</a:t>
                      </a:r>
                      <a:endParaRPr lang="es-MX" sz="2000" b="1" i="0" u="none" strike="noStrike">
                        <a:solidFill>
                          <a:srgbClr val="000000"/>
                        </a:solidFill>
                        <a:effectLst/>
                        <a:latin typeface="Arial Narrow" pitchFamily="34" charset="0"/>
                      </a:endParaRPr>
                    </a:p>
                  </a:txBody>
                  <a:tcPr marL="9525" marR="9525" marT="9525" marB="0" anchor="b"/>
                </a:tc>
                <a:tc>
                  <a:txBody>
                    <a:bodyPr/>
                    <a:lstStyle/>
                    <a:p>
                      <a:pPr algn="ctr" rtl="0" fontAlgn="b"/>
                      <a:r>
                        <a:rPr lang="es-MX" sz="2000" u="none" strike="noStrike" dirty="0">
                          <a:effectLst/>
                        </a:rPr>
                        <a:t>146,560.32</a:t>
                      </a:r>
                      <a:endParaRPr lang="es-MX" sz="2000" b="1" i="0" u="none" strike="noStrike" dirty="0">
                        <a:solidFill>
                          <a:srgbClr val="000000"/>
                        </a:solidFill>
                        <a:effectLst/>
                        <a:latin typeface="Arial Narrow" pitchFamily="34" charset="0"/>
                      </a:endParaRPr>
                    </a:p>
                  </a:txBody>
                  <a:tcPr marL="9525" marR="9525" marT="9525" marB="0" anchor="b"/>
                </a:tc>
                <a:extLst>
                  <a:ext uri="{0D108BD9-81ED-4DB2-BD59-A6C34878D82A}">
                    <a16:rowId xmlns:a16="http://schemas.microsoft.com/office/drawing/2014/main" xmlns="" val="3988229112"/>
                  </a:ext>
                </a:extLst>
              </a:tr>
              <a:tr h="278467">
                <a:tc>
                  <a:txBody>
                    <a:bodyPr/>
                    <a:lstStyle/>
                    <a:p>
                      <a:pPr algn="ctr" rtl="0" fontAlgn="b"/>
                      <a:r>
                        <a:rPr lang="es-MX" sz="2000" u="none" strike="noStrike">
                          <a:effectLst/>
                        </a:rPr>
                        <a:t>2018</a:t>
                      </a:r>
                      <a:endParaRPr lang="es-MX" sz="2000" b="1" i="0" u="none" strike="noStrike">
                        <a:solidFill>
                          <a:srgbClr val="000000"/>
                        </a:solidFill>
                        <a:effectLst/>
                        <a:latin typeface="Arial Narrow" pitchFamily="34" charset="0"/>
                      </a:endParaRPr>
                    </a:p>
                  </a:txBody>
                  <a:tcPr marL="9525" marR="9525" marT="9525" marB="0" anchor="b"/>
                </a:tc>
                <a:tc>
                  <a:txBody>
                    <a:bodyPr/>
                    <a:lstStyle/>
                    <a:p>
                      <a:pPr algn="ctr" rtl="0" fontAlgn="b"/>
                      <a:r>
                        <a:rPr lang="es-MX" sz="2000" u="none" strike="noStrike" dirty="0">
                          <a:effectLst/>
                        </a:rPr>
                        <a:t>26,080.40</a:t>
                      </a:r>
                      <a:endParaRPr lang="es-MX" sz="2000" b="1" i="0" u="none" strike="noStrike" dirty="0">
                        <a:solidFill>
                          <a:srgbClr val="000000"/>
                        </a:solidFill>
                        <a:effectLst/>
                        <a:latin typeface="Arial Narrow" pitchFamily="34" charset="0"/>
                      </a:endParaRPr>
                    </a:p>
                  </a:txBody>
                  <a:tcPr marL="9525" marR="9525" marT="9525" marB="0" anchor="b"/>
                </a:tc>
                <a:extLst>
                  <a:ext uri="{0D108BD9-81ED-4DB2-BD59-A6C34878D82A}">
                    <a16:rowId xmlns:a16="http://schemas.microsoft.com/office/drawing/2014/main" xmlns="" val="3363640231"/>
                  </a:ext>
                </a:extLst>
              </a:tr>
              <a:tr h="278467">
                <a:tc>
                  <a:txBody>
                    <a:bodyPr/>
                    <a:lstStyle/>
                    <a:p>
                      <a:pPr algn="ctr" rtl="0" fontAlgn="b"/>
                      <a:endParaRPr lang="es-MX" sz="2000" b="1" i="0" u="none" strike="noStrike">
                        <a:solidFill>
                          <a:srgbClr val="000000"/>
                        </a:solidFill>
                        <a:effectLst/>
                        <a:latin typeface="Arial Narrow" pitchFamily="34" charset="0"/>
                      </a:endParaRPr>
                    </a:p>
                  </a:txBody>
                  <a:tcPr marL="9525" marR="9525" marT="9525" marB="0" anchor="b"/>
                </a:tc>
                <a:tc>
                  <a:txBody>
                    <a:bodyPr/>
                    <a:lstStyle/>
                    <a:p>
                      <a:pPr algn="ctr" rtl="0" fontAlgn="b"/>
                      <a:endParaRPr lang="es-MX" sz="2000" b="1" i="0" u="none" strike="noStrike" dirty="0">
                        <a:solidFill>
                          <a:srgbClr val="000000"/>
                        </a:solidFill>
                        <a:effectLst/>
                        <a:latin typeface="Arial Narrow" pitchFamily="34" charset="0"/>
                      </a:endParaRPr>
                    </a:p>
                  </a:txBody>
                  <a:tcPr marL="9525" marR="9525" marT="9525" marB="0" anchor="b"/>
                </a:tc>
                <a:extLst>
                  <a:ext uri="{0D108BD9-81ED-4DB2-BD59-A6C34878D82A}">
                    <a16:rowId xmlns:a16="http://schemas.microsoft.com/office/drawing/2014/main" xmlns="" val="3584308498"/>
                  </a:ext>
                </a:extLst>
              </a:tr>
              <a:tr h="278467">
                <a:tc>
                  <a:txBody>
                    <a:bodyPr/>
                    <a:lstStyle/>
                    <a:p>
                      <a:pPr algn="ctr" rtl="0" fontAlgn="b"/>
                      <a:r>
                        <a:rPr lang="es-MX" sz="2000" u="none" strike="noStrike">
                          <a:effectLst/>
                        </a:rPr>
                        <a:t>TOTAL</a:t>
                      </a:r>
                      <a:endParaRPr lang="es-MX" sz="2000" b="1" i="0" u="none" strike="noStrike">
                        <a:solidFill>
                          <a:srgbClr val="000000"/>
                        </a:solidFill>
                        <a:effectLst/>
                        <a:latin typeface="Arial Narrow" pitchFamily="34" charset="0"/>
                      </a:endParaRPr>
                    </a:p>
                  </a:txBody>
                  <a:tcPr marL="9525" marR="9525" marT="9525" marB="0" anchor="b"/>
                </a:tc>
                <a:tc>
                  <a:txBody>
                    <a:bodyPr/>
                    <a:lstStyle/>
                    <a:p>
                      <a:pPr algn="ctr" rtl="0" fontAlgn="b"/>
                      <a:r>
                        <a:rPr lang="es-MX" sz="2000" u="none" strike="noStrike" dirty="0">
                          <a:effectLst/>
                        </a:rPr>
                        <a:t>334,407.32</a:t>
                      </a:r>
                      <a:endParaRPr lang="es-MX" sz="2000" b="1" i="0" u="none" strike="noStrike" dirty="0">
                        <a:solidFill>
                          <a:srgbClr val="000000"/>
                        </a:solidFill>
                        <a:effectLst/>
                        <a:latin typeface="Arial Narrow" pitchFamily="34" charset="0"/>
                      </a:endParaRPr>
                    </a:p>
                  </a:txBody>
                  <a:tcPr marL="9525" marR="9525" marT="9525" marB="0" anchor="b"/>
                </a:tc>
                <a:extLst>
                  <a:ext uri="{0D108BD9-81ED-4DB2-BD59-A6C34878D82A}">
                    <a16:rowId xmlns:a16="http://schemas.microsoft.com/office/drawing/2014/main" xmlns="" val="2338435491"/>
                  </a:ext>
                </a:extLst>
              </a:tr>
            </a:tbl>
          </a:graphicData>
        </a:graphic>
      </p:graphicFrame>
      <p:sp>
        <p:nvSpPr>
          <p:cNvPr id="9" name="8 CuadroTexto"/>
          <p:cNvSpPr txBox="1"/>
          <p:nvPr/>
        </p:nvSpPr>
        <p:spPr>
          <a:xfrm>
            <a:off x="611560" y="4797152"/>
            <a:ext cx="7332520" cy="646331"/>
          </a:xfrm>
          <a:prstGeom prst="rect">
            <a:avLst/>
          </a:prstGeom>
          <a:noFill/>
        </p:spPr>
        <p:txBody>
          <a:bodyPr wrap="none" rtlCol="0">
            <a:spAutoFit/>
          </a:bodyPr>
          <a:lstStyle/>
          <a:p>
            <a:pPr algn="ctr"/>
            <a:r>
              <a:rPr lang="es-MX" b="1" dirty="0" smtClean="0"/>
              <a:t>El OIC, en el ámbito de su competencia ha iniciado las investigaciones para </a:t>
            </a:r>
          </a:p>
          <a:p>
            <a:pPr algn="ctr"/>
            <a:r>
              <a:rPr lang="es-MX" b="1" dirty="0" smtClean="0"/>
              <a:t>Identificar y  en su caso sancionar al o a los presuntos responsables.</a:t>
            </a:r>
            <a:endParaRPr lang="es-MX"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6</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1547664" y="3068960"/>
            <a:ext cx="6264696" cy="1384995"/>
          </a:xfrm>
          <a:prstGeom prst="rect">
            <a:avLst/>
          </a:prstGeom>
        </p:spPr>
        <p:txBody>
          <a:bodyPr wrap="square">
            <a:spAutoFit/>
          </a:bodyPr>
          <a:lstStyle/>
          <a:p>
            <a:r>
              <a:rPr lang="es-MX" sz="2800" b="1" dirty="0" smtClean="0">
                <a:effectLst>
                  <a:outerShdw blurRad="38100" dist="38100" dir="2700000" algn="tl">
                    <a:srgbClr val="000000">
                      <a:alpha val="43137"/>
                    </a:srgbClr>
                  </a:outerShdw>
                </a:effectLst>
                <a:latin typeface="Arial Narrow" pitchFamily="34" charset="0"/>
              </a:rPr>
              <a:t>6. Se informa la obligación de realizar cambios a la estructura orgánica del OIC y las auditorías que se atienden.</a:t>
            </a:r>
            <a:endParaRPr lang="es-MX"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9 Tabla"/>
          <p:cNvGraphicFramePr>
            <a:graphicFrameLocks noGrp="1"/>
          </p:cNvGraphicFramePr>
          <p:nvPr>
            <p:extLst>
              <p:ext uri="{D42A27DB-BD31-4B8C-83A1-F6EECF244321}">
                <p14:modId xmlns:p14="http://schemas.microsoft.com/office/powerpoint/2010/main" xmlns="" val="290294749"/>
              </p:ext>
            </p:extLst>
          </p:nvPr>
        </p:nvGraphicFramePr>
        <p:xfrm>
          <a:off x="611560" y="908720"/>
          <a:ext cx="7992887" cy="5273040"/>
        </p:xfrm>
        <a:graphic>
          <a:graphicData uri="http://schemas.openxmlformats.org/drawingml/2006/table">
            <a:tbl>
              <a:tblPr firstRow="1" bandRow="1">
                <a:effectLst>
                  <a:outerShdw blurRad="50800" dist="38100" dir="8100000" algn="tr" rotWithShape="0">
                    <a:prstClr val="black">
                      <a:alpha val="40000"/>
                    </a:prstClr>
                  </a:outerShdw>
                </a:effectLst>
                <a:tableStyleId>{8A107856-5554-42FB-B03E-39F5DBC370BA}</a:tableStyleId>
              </a:tblPr>
              <a:tblGrid>
                <a:gridCol w="2578350"/>
                <a:gridCol w="5414537"/>
              </a:tblGrid>
              <a:tr h="270574">
                <a:tc gridSpan="2">
                  <a:txBody>
                    <a:bodyPr/>
                    <a:lstStyle/>
                    <a:p>
                      <a:pPr algn="ctr"/>
                      <a:r>
                        <a:rPr lang="es-MX" sz="1200" dirty="0" smtClean="0">
                          <a:latin typeface="Arial Narrow" pitchFamily="34" charset="0"/>
                        </a:rPr>
                        <a:t>PRESIDENTE DE LA JUNTA DE GOBIERNO</a:t>
                      </a:r>
                      <a:endParaRPr lang="es-MX" sz="1200" dirty="0">
                        <a:latin typeface="Arial Narrow" pitchFamily="34" charset="0"/>
                      </a:endParaRPr>
                    </a:p>
                  </a:txBody>
                  <a:tcPr/>
                </a:tc>
                <a:tc hMerge="1">
                  <a:txBody>
                    <a:bodyPr/>
                    <a:lstStyle/>
                    <a:p>
                      <a:endParaRPr lang="es-MX"/>
                    </a:p>
                  </a:txBody>
                  <a:tcPr/>
                </a:tc>
              </a:tr>
              <a:tr h="420893">
                <a:tc>
                  <a:txBody>
                    <a:bodyPr/>
                    <a:lstStyle/>
                    <a:p>
                      <a:r>
                        <a:rPr lang="es-MX" sz="1100" dirty="0" smtClean="0">
                          <a:latin typeface="Arial Narrow" pitchFamily="34" charset="0"/>
                        </a:rPr>
                        <a:t>Dr.</a:t>
                      </a:r>
                      <a:r>
                        <a:rPr lang="es-MX" sz="1100" baseline="0" dirty="0" smtClean="0">
                          <a:latin typeface="Arial Narrow" pitchFamily="34" charset="0"/>
                        </a:rPr>
                        <a:t> Alfonso  </a:t>
                      </a:r>
                      <a:r>
                        <a:rPr lang="es-MX" sz="1100" baseline="0" dirty="0" err="1" smtClean="0">
                          <a:latin typeface="Arial Narrow" pitchFamily="34" charset="0"/>
                        </a:rPr>
                        <a:t>Petersen</a:t>
                      </a:r>
                      <a:r>
                        <a:rPr lang="es-MX" sz="1100" baseline="0" dirty="0" smtClean="0">
                          <a:latin typeface="Arial Narrow" pitchFamily="34" charset="0"/>
                        </a:rPr>
                        <a:t> </a:t>
                      </a:r>
                      <a:r>
                        <a:rPr lang="es-MX" sz="1100" baseline="0" dirty="0" err="1" smtClean="0">
                          <a:latin typeface="Arial Narrow" pitchFamily="34" charset="0"/>
                        </a:rPr>
                        <a:t>Farah</a:t>
                      </a:r>
                      <a:endParaRPr lang="es-MX" sz="1100" dirty="0">
                        <a:latin typeface="Arial Narrow" pitchFamily="34" charset="0"/>
                      </a:endParaRPr>
                    </a:p>
                  </a:txBody>
                  <a:tcPr/>
                </a:tc>
                <a:tc>
                  <a:txBody>
                    <a:bodyPr/>
                    <a:lstStyle/>
                    <a:p>
                      <a:r>
                        <a:rPr lang="es-MX" sz="1100" dirty="0" smtClean="0">
                          <a:latin typeface="Arial Narrow" pitchFamily="34" charset="0"/>
                        </a:rPr>
                        <a:t>Secretario</a:t>
                      </a:r>
                      <a:r>
                        <a:rPr lang="es-MX" sz="1100" baseline="0" dirty="0" smtClean="0">
                          <a:latin typeface="Arial Narrow" pitchFamily="34" charset="0"/>
                        </a:rPr>
                        <a:t> de Salud y Director General del Organismo Público Descentralizado Servicios de Salud Jalisco</a:t>
                      </a:r>
                      <a:endParaRPr lang="es-MX" sz="1100" dirty="0">
                        <a:latin typeface="Arial Narrow" pitchFamily="34" charset="0"/>
                      </a:endParaRPr>
                    </a:p>
                  </a:txBody>
                  <a:tcPr/>
                </a:tc>
              </a:tr>
              <a:tr h="255542">
                <a:tc gridSpan="2">
                  <a:txBody>
                    <a:bodyPr/>
                    <a:lstStyle/>
                    <a:p>
                      <a:pPr algn="ctr"/>
                      <a:r>
                        <a:rPr lang="es-MX" sz="1100" b="1" baseline="0" dirty="0" smtClean="0">
                          <a:latin typeface="Arial Narrow" pitchFamily="34" charset="0"/>
                        </a:rPr>
                        <a:t> </a:t>
                      </a:r>
                      <a:r>
                        <a:rPr lang="es-MX" sz="1100" b="1" dirty="0" smtClean="0">
                          <a:latin typeface="Arial Narrow" pitchFamily="34" charset="0"/>
                        </a:rPr>
                        <a:t>SECRETARIO TÉCNICO DE LA JUNTA DE GOBIERNO</a:t>
                      </a:r>
                      <a:endParaRPr lang="es-MX" sz="1100" b="1" dirty="0">
                        <a:latin typeface="Arial Narrow" pitchFamily="34" charset="0"/>
                      </a:endParaRPr>
                    </a:p>
                  </a:txBody>
                  <a:tcPr/>
                </a:tc>
                <a:tc hMerge="1">
                  <a:txBody>
                    <a:bodyPr/>
                    <a:lstStyle/>
                    <a:p>
                      <a:endParaRPr lang="es-MX"/>
                    </a:p>
                  </a:txBody>
                  <a:tcPr/>
                </a:tc>
              </a:tr>
              <a:tr h="420893">
                <a:tc>
                  <a:txBody>
                    <a:bodyPr/>
                    <a:lstStyle/>
                    <a:p>
                      <a:r>
                        <a:rPr lang="es-MX" sz="1100" dirty="0" smtClean="0">
                          <a:latin typeface="Arial Narrow" pitchFamily="34" charset="0"/>
                        </a:rPr>
                        <a:t>Dr. Héctor</a:t>
                      </a:r>
                      <a:r>
                        <a:rPr lang="es-MX" sz="1100" baseline="0" dirty="0" smtClean="0">
                          <a:latin typeface="Arial Narrow" pitchFamily="34" charset="0"/>
                        </a:rPr>
                        <a:t> Raúl Maldonado Hernández</a:t>
                      </a:r>
                      <a:endParaRPr lang="es-MX" sz="1100" dirty="0">
                        <a:latin typeface="Arial Narrow" pitchFamily="34" charset="0"/>
                      </a:endParaRPr>
                    </a:p>
                  </a:txBody>
                  <a:tcPr/>
                </a:tc>
                <a:tc>
                  <a:txBody>
                    <a:bodyPr/>
                    <a:lstStyle/>
                    <a:p>
                      <a:pPr algn="l"/>
                      <a:r>
                        <a:rPr lang="es-MX" sz="1100" dirty="0" smtClean="0">
                          <a:latin typeface="Arial Narrow" pitchFamily="34" charset="0"/>
                        </a:rPr>
                        <a:t>Director General del Organismo Público Descentralizado Régimen Estatal de Protección Social en Salud de Jalisco </a:t>
                      </a:r>
                      <a:endParaRPr lang="es-MX" sz="1100" dirty="0">
                        <a:latin typeface="Arial Narrow" pitchFamily="34" charset="0"/>
                      </a:endParaRPr>
                    </a:p>
                  </a:txBody>
                  <a:tcPr/>
                </a:tc>
              </a:tr>
              <a:tr h="255542">
                <a:tc>
                  <a:txBody>
                    <a:bodyPr/>
                    <a:lstStyle/>
                    <a:p>
                      <a:endParaRPr lang="es-MX" sz="1100" kern="1200" baseline="0" dirty="0">
                        <a:solidFill>
                          <a:schemeClr val="dk1"/>
                        </a:solidFill>
                        <a:latin typeface="Arial Narrow" pitchFamily="34" charset="0"/>
                        <a:ea typeface="+mn-ea"/>
                        <a:cs typeface="+mn-cs"/>
                      </a:endParaRPr>
                    </a:p>
                  </a:txBody>
                  <a:tcPr/>
                </a:tc>
                <a:tc>
                  <a:txBody>
                    <a:bodyPr/>
                    <a:lstStyle/>
                    <a:p>
                      <a:pPr algn="l"/>
                      <a:r>
                        <a:rPr lang="es-MX" sz="1100" b="1" dirty="0" smtClean="0">
                          <a:latin typeface="Arial Narrow" pitchFamily="34" charset="0"/>
                        </a:rPr>
                        <a:t>                                         INTEGRANTES</a:t>
                      </a:r>
                      <a:endParaRPr lang="es-MX" sz="1100" b="1" dirty="0">
                        <a:latin typeface="Arial Narrow" pitchFamily="34" charset="0"/>
                      </a:endParaRPr>
                    </a:p>
                  </a:txBody>
                  <a:tcPr/>
                </a:tc>
              </a:tr>
              <a:tr h="255542">
                <a:tc>
                  <a:txBody>
                    <a:bodyPr/>
                    <a:lstStyle/>
                    <a:p>
                      <a:r>
                        <a:rPr lang="es-MX" sz="1100" kern="1200" baseline="0" dirty="0" smtClean="0">
                          <a:latin typeface="Arial Narrow" pitchFamily="34" charset="0"/>
                        </a:rPr>
                        <a:t>M. en C. Antonio </a:t>
                      </a:r>
                      <a:r>
                        <a:rPr lang="es-MX" sz="1100" kern="1200" baseline="0" dirty="0" err="1" smtClean="0">
                          <a:latin typeface="Arial Narrow" pitchFamily="34" charset="0"/>
                        </a:rPr>
                        <a:t>Chemor</a:t>
                      </a:r>
                      <a:r>
                        <a:rPr lang="es-MX" sz="1100" kern="1200" baseline="0" dirty="0" smtClean="0">
                          <a:latin typeface="Arial Narrow" pitchFamily="34" charset="0"/>
                        </a:rPr>
                        <a:t> Ruiz</a:t>
                      </a:r>
                      <a:endParaRPr lang="es-MX" sz="1100" kern="1200" baseline="0" dirty="0">
                        <a:solidFill>
                          <a:schemeClr val="dk1"/>
                        </a:solidFill>
                        <a:latin typeface="Arial Narrow" pitchFamily="34" charset="0"/>
                        <a:ea typeface="+mn-ea"/>
                        <a:cs typeface="+mn-cs"/>
                      </a:endParaRPr>
                    </a:p>
                  </a:txBody>
                  <a:tcPr/>
                </a:tc>
                <a:tc>
                  <a:txBody>
                    <a:bodyPr/>
                    <a:lstStyle/>
                    <a:p>
                      <a:pPr algn="l"/>
                      <a:r>
                        <a:rPr lang="es-MX" sz="1100" dirty="0" smtClean="0">
                          <a:latin typeface="Arial Narrow" pitchFamily="34" charset="0"/>
                        </a:rPr>
                        <a:t>Comisionado Nacional de</a:t>
                      </a:r>
                      <a:r>
                        <a:rPr lang="es-MX" sz="1100" baseline="0" dirty="0" smtClean="0">
                          <a:latin typeface="Arial Narrow" pitchFamily="34" charset="0"/>
                        </a:rPr>
                        <a:t> Protección Social en Salud</a:t>
                      </a:r>
                      <a:endParaRPr lang="es-MX" sz="1100" dirty="0">
                        <a:latin typeface="Arial Narrow" pitchFamily="34" charset="0"/>
                      </a:endParaRPr>
                    </a:p>
                  </a:txBody>
                  <a:tcPr/>
                </a:tc>
              </a:tr>
              <a:tr h="255542">
                <a:tc>
                  <a:txBody>
                    <a:bodyPr/>
                    <a:lstStyle/>
                    <a:p>
                      <a:r>
                        <a:rPr lang="es-MX" sz="1100" dirty="0" smtClean="0">
                          <a:latin typeface="Arial Narrow" pitchFamily="34" charset="0"/>
                        </a:rPr>
                        <a:t>Mtro. Roberto</a:t>
                      </a:r>
                      <a:r>
                        <a:rPr lang="es-MX" sz="1100" baseline="0" dirty="0" smtClean="0">
                          <a:latin typeface="Arial Narrow" pitchFamily="34" charset="0"/>
                        </a:rPr>
                        <a:t> López Lara</a:t>
                      </a:r>
                      <a:endParaRPr lang="es-MX" sz="1100" dirty="0">
                        <a:latin typeface="Arial Narrow" pitchFamily="34" charset="0"/>
                      </a:endParaRPr>
                    </a:p>
                  </a:txBody>
                  <a:tcPr/>
                </a:tc>
                <a:tc>
                  <a:txBody>
                    <a:bodyPr/>
                    <a:lstStyle/>
                    <a:p>
                      <a:pPr algn="l"/>
                      <a:r>
                        <a:rPr lang="es-MX" sz="1100" dirty="0" smtClean="0">
                          <a:latin typeface="Arial Narrow" pitchFamily="34" charset="0"/>
                        </a:rPr>
                        <a:t>Secretario General de Gobierno</a:t>
                      </a:r>
                      <a:endParaRPr lang="es-MX" sz="1100" dirty="0">
                        <a:latin typeface="Arial Narrow" pitchFamily="34" charset="0"/>
                      </a:endParaRPr>
                    </a:p>
                  </a:txBody>
                  <a:tcPr/>
                </a:tc>
              </a:tr>
              <a:tr h="255542">
                <a:tc>
                  <a:txBody>
                    <a:bodyPr/>
                    <a:lstStyle/>
                    <a:p>
                      <a:r>
                        <a:rPr lang="es-MX" sz="1100" dirty="0" smtClean="0">
                          <a:latin typeface="Arial Narrow" pitchFamily="34" charset="0"/>
                        </a:rPr>
                        <a:t>Mtro.</a:t>
                      </a:r>
                      <a:r>
                        <a:rPr lang="es-MX" sz="1100" baseline="0" dirty="0" smtClean="0">
                          <a:latin typeface="Arial Narrow" pitchFamily="34" charset="0"/>
                        </a:rPr>
                        <a:t> Héctor Rafael Pérez Partida</a:t>
                      </a:r>
                      <a:endParaRPr lang="es-MX" sz="1100" dirty="0">
                        <a:latin typeface="Arial Narrow" pitchFamily="34" charset="0"/>
                      </a:endParaRPr>
                    </a:p>
                  </a:txBody>
                  <a:tcPr/>
                </a:tc>
                <a:tc>
                  <a:txBody>
                    <a:bodyPr/>
                    <a:lstStyle/>
                    <a:p>
                      <a:pPr algn="l"/>
                      <a:r>
                        <a:rPr lang="es-MX" sz="1100" dirty="0" smtClean="0">
                          <a:latin typeface="Arial Narrow" pitchFamily="34" charset="0"/>
                        </a:rPr>
                        <a:t>Secretario de Planeación, Administración</a:t>
                      </a:r>
                      <a:r>
                        <a:rPr lang="es-MX" sz="1100" baseline="0" dirty="0" smtClean="0">
                          <a:latin typeface="Arial Narrow" pitchFamily="34" charset="0"/>
                        </a:rPr>
                        <a:t> y Finanzas</a:t>
                      </a:r>
                      <a:endParaRPr lang="es-MX" sz="1100" dirty="0">
                        <a:latin typeface="Arial Narrow" pitchFamily="34" charset="0"/>
                      </a:endParaRPr>
                    </a:p>
                  </a:txBody>
                  <a:tcPr/>
                </a:tc>
              </a:tr>
              <a:tr h="255542">
                <a:tc>
                  <a:txBody>
                    <a:bodyPr/>
                    <a:lstStyle/>
                    <a:p>
                      <a:pPr marL="0" algn="l" defTabSz="914400" rtl="0" eaLnBrk="1" latinLnBrk="0" hangingPunct="1"/>
                      <a:r>
                        <a:rPr lang="es-MX" sz="1100" kern="1200" dirty="0" smtClean="0">
                          <a:latin typeface="Arial Narrow" pitchFamily="34" charset="0"/>
                        </a:rPr>
                        <a:t>Prof. Lic. Daniel Trujillo Cuevas</a:t>
                      </a:r>
                      <a:endParaRPr lang="es-MX" sz="1100" kern="1200" dirty="0">
                        <a:solidFill>
                          <a:schemeClr val="dk1"/>
                        </a:solidFill>
                        <a:latin typeface="Arial Narrow" pitchFamily="34" charset="0"/>
                        <a:ea typeface="+mn-ea"/>
                        <a:cs typeface="+mn-cs"/>
                      </a:endParaRPr>
                    </a:p>
                  </a:txBody>
                  <a:tcPr/>
                </a:tc>
                <a:tc>
                  <a:txBody>
                    <a:bodyPr/>
                    <a:lstStyle/>
                    <a:p>
                      <a:pPr marL="0" algn="l" defTabSz="914400" rtl="0" eaLnBrk="1" latinLnBrk="0" hangingPunct="1"/>
                      <a:r>
                        <a:rPr lang="es-MX" sz="1100" kern="1200" dirty="0" smtClean="0">
                          <a:latin typeface="Arial Narrow" pitchFamily="34" charset="0"/>
                        </a:rPr>
                        <a:t>Encargado de Despacho de la Secretaría de Desarrollo Humano e Integración Social</a:t>
                      </a:r>
                      <a:endParaRPr lang="es-MX" sz="1100" kern="1200" dirty="0">
                        <a:solidFill>
                          <a:schemeClr val="dk1"/>
                        </a:solidFill>
                        <a:latin typeface="Arial Narrow" pitchFamily="34" charset="0"/>
                        <a:ea typeface="+mn-ea"/>
                        <a:cs typeface="+mn-cs"/>
                      </a:endParaRPr>
                    </a:p>
                  </a:txBody>
                  <a:tcPr/>
                </a:tc>
              </a:tr>
              <a:tr h="255542">
                <a:tc>
                  <a:txBody>
                    <a:bodyPr/>
                    <a:lstStyle/>
                    <a:p>
                      <a:r>
                        <a:rPr lang="es-MX" sz="1100" dirty="0" smtClean="0">
                          <a:latin typeface="Arial Narrow" pitchFamily="34" charset="0"/>
                        </a:rPr>
                        <a:t>Lic. María</a:t>
                      </a:r>
                      <a:r>
                        <a:rPr lang="es-MX" sz="1100" baseline="0" dirty="0" smtClean="0">
                          <a:latin typeface="Arial Narrow" pitchFamily="34" charset="0"/>
                        </a:rPr>
                        <a:t> Teresa Brito Serrano</a:t>
                      </a:r>
                      <a:endParaRPr lang="es-MX" sz="1100" dirty="0">
                        <a:latin typeface="Arial Narrow" pitchFamily="34" charset="0"/>
                      </a:endParaRPr>
                    </a:p>
                  </a:txBody>
                  <a:tcPr/>
                </a:tc>
                <a:tc>
                  <a:txBody>
                    <a:bodyPr/>
                    <a:lstStyle/>
                    <a:p>
                      <a:pPr algn="l"/>
                      <a:r>
                        <a:rPr lang="es-MX" sz="1100" dirty="0" smtClean="0">
                          <a:latin typeface="Arial Narrow" pitchFamily="34" charset="0"/>
                        </a:rPr>
                        <a:t>Contralora del Estado</a:t>
                      </a:r>
                      <a:endParaRPr lang="es-MX" sz="1100" dirty="0">
                        <a:latin typeface="Arial Narrow" pitchFamily="34" charset="0"/>
                      </a:endParaRPr>
                    </a:p>
                  </a:txBody>
                  <a:tcPr/>
                </a:tc>
              </a:tr>
              <a:tr h="255542">
                <a:tc>
                  <a:txBody>
                    <a:bodyPr/>
                    <a:lstStyle/>
                    <a:p>
                      <a:r>
                        <a:rPr lang="es-MX" sz="1100" dirty="0" smtClean="0">
                          <a:latin typeface="Arial Narrow" pitchFamily="34" charset="0"/>
                        </a:rPr>
                        <a:t>Ing. Mauro Garza Marín</a:t>
                      </a:r>
                      <a:endParaRPr lang="es-MX" sz="1100" dirty="0">
                        <a:latin typeface="Arial Narrow" pitchFamily="34" charset="0"/>
                      </a:endParaRPr>
                    </a:p>
                  </a:txBody>
                  <a:tcPr/>
                </a:tc>
                <a:tc>
                  <a:txBody>
                    <a:bodyPr/>
                    <a:lstStyle/>
                    <a:p>
                      <a:r>
                        <a:rPr lang="es-MX" sz="1100" dirty="0" smtClean="0">
                          <a:latin typeface="Arial Narrow" pitchFamily="34" charset="0"/>
                        </a:rPr>
                        <a:t>COPARMEX</a:t>
                      </a:r>
                      <a:endParaRPr lang="es-MX" sz="1100" dirty="0">
                        <a:latin typeface="Arial Narrow" pitchFamily="34" charset="0"/>
                      </a:endParaRPr>
                    </a:p>
                  </a:txBody>
                  <a:tcPr/>
                </a:tc>
              </a:tr>
              <a:tr h="255542">
                <a:tc gridSpan="2">
                  <a:txBody>
                    <a:bodyPr/>
                    <a:lstStyle/>
                    <a:p>
                      <a:pPr algn="ctr"/>
                      <a:r>
                        <a:rPr lang="es-MX" sz="1100" b="1" dirty="0" smtClean="0">
                          <a:latin typeface="Arial Narrow" pitchFamily="34" charset="0"/>
                        </a:rPr>
                        <a:t>INVITADOS</a:t>
                      </a:r>
                      <a:endParaRPr lang="es-MX" sz="1100" b="1" dirty="0">
                        <a:latin typeface="Arial Narrow" pitchFamily="34" charset="0"/>
                      </a:endParaRPr>
                    </a:p>
                  </a:txBody>
                  <a:tcPr/>
                </a:tc>
                <a:tc hMerge="1">
                  <a:txBody>
                    <a:bodyPr/>
                    <a:lstStyle/>
                    <a:p>
                      <a:endParaRPr lang="es-MX"/>
                    </a:p>
                  </a:txBody>
                  <a:tcPr/>
                </a:tc>
              </a:tr>
              <a:tr h="255542">
                <a:tc>
                  <a:txBody>
                    <a:bodyPr/>
                    <a:lstStyle/>
                    <a:p>
                      <a:r>
                        <a:rPr lang="es-MX" sz="1100" dirty="0" smtClean="0">
                          <a:latin typeface="Arial Narrow" pitchFamily="34" charset="0"/>
                        </a:rPr>
                        <a:t>Dr.</a:t>
                      </a:r>
                      <a:r>
                        <a:rPr lang="es-MX" sz="1100" baseline="0" dirty="0" smtClean="0">
                          <a:latin typeface="Arial Narrow" pitchFamily="34" charset="0"/>
                        </a:rPr>
                        <a:t> Carlos Eliseo Carvajal Cabeza de Vaca </a:t>
                      </a:r>
                      <a:endParaRPr lang="es-MX" sz="1100" dirty="0">
                        <a:latin typeface="Arial Narrow" pitchFamily="34" charset="0"/>
                      </a:endParaRPr>
                    </a:p>
                  </a:txBody>
                  <a:tcPr/>
                </a:tc>
                <a:tc>
                  <a:txBody>
                    <a:bodyPr/>
                    <a:lstStyle/>
                    <a:p>
                      <a:r>
                        <a:rPr lang="es-MX" sz="1100" dirty="0" smtClean="0">
                          <a:latin typeface="Arial Narrow" pitchFamily="34" charset="0"/>
                        </a:rPr>
                        <a:t>Dirección</a:t>
                      </a:r>
                      <a:r>
                        <a:rPr lang="es-MX" sz="1100" baseline="0" dirty="0" smtClean="0">
                          <a:latin typeface="Arial Narrow" pitchFamily="34" charset="0"/>
                        </a:rPr>
                        <a:t> </a:t>
                      </a:r>
                      <a:r>
                        <a:rPr lang="es-MX" sz="1100" dirty="0" smtClean="0">
                          <a:latin typeface="Arial Narrow" pitchFamily="34" charset="0"/>
                        </a:rPr>
                        <a:t>de Área de</a:t>
                      </a:r>
                      <a:r>
                        <a:rPr lang="es-MX" sz="1100" baseline="0" dirty="0" smtClean="0">
                          <a:latin typeface="Arial Narrow" pitchFamily="34" charset="0"/>
                        </a:rPr>
                        <a:t> Afiliación y Promoción</a:t>
                      </a:r>
                      <a:endParaRPr lang="es-MX" sz="1100" dirty="0">
                        <a:latin typeface="Arial Narrow" pitchFamily="34" charset="0"/>
                      </a:endParaRPr>
                    </a:p>
                  </a:txBody>
                  <a:tcPr/>
                </a:tc>
              </a:tr>
              <a:tr h="255542">
                <a:tc>
                  <a:txBody>
                    <a:bodyPr/>
                    <a:lstStyle/>
                    <a:p>
                      <a:r>
                        <a:rPr lang="es-MX" sz="1100" dirty="0" smtClean="0">
                          <a:latin typeface="Arial Narrow" pitchFamily="34" charset="0"/>
                        </a:rPr>
                        <a:t>Lic. José</a:t>
                      </a:r>
                      <a:r>
                        <a:rPr lang="es-MX" sz="1100" baseline="0" dirty="0" smtClean="0">
                          <a:latin typeface="Arial Narrow" pitchFamily="34" charset="0"/>
                        </a:rPr>
                        <a:t> Antonio Amaya Santamaría</a:t>
                      </a:r>
                      <a:endParaRPr lang="es-MX" sz="1100" dirty="0">
                        <a:latin typeface="Arial Narrow" pitchFamily="34" charset="0"/>
                      </a:endParaRPr>
                    </a:p>
                  </a:txBody>
                  <a:tcPr/>
                </a:tc>
                <a:tc>
                  <a:txBody>
                    <a:bodyPr/>
                    <a:lstStyle/>
                    <a:p>
                      <a:r>
                        <a:rPr lang="es-MX" sz="1100" dirty="0" smtClean="0">
                          <a:latin typeface="Arial Narrow" pitchFamily="34" charset="0"/>
                        </a:rPr>
                        <a:t>Dirección</a:t>
                      </a:r>
                      <a:r>
                        <a:rPr lang="es-MX" sz="1100" baseline="0" dirty="0" smtClean="0">
                          <a:latin typeface="Arial Narrow" pitchFamily="34" charset="0"/>
                        </a:rPr>
                        <a:t> </a:t>
                      </a:r>
                      <a:r>
                        <a:rPr lang="es-MX" sz="1100" dirty="0" smtClean="0">
                          <a:latin typeface="Arial Narrow" pitchFamily="34" charset="0"/>
                        </a:rPr>
                        <a:t>de Área Administrativa</a:t>
                      </a:r>
                      <a:endParaRPr lang="es-MX" sz="1100" dirty="0">
                        <a:latin typeface="Arial Narrow" pitchFamily="34" charset="0"/>
                      </a:endParaRPr>
                    </a:p>
                  </a:txBody>
                  <a:tcPr/>
                </a:tc>
              </a:tr>
              <a:tr h="255542">
                <a:tc>
                  <a:txBody>
                    <a:bodyPr/>
                    <a:lstStyle/>
                    <a:p>
                      <a:r>
                        <a:rPr lang="es-MX" sz="1100" dirty="0" smtClean="0">
                          <a:latin typeface="Arial Narrow" pitchFamily="34" charset="0"/>
                        </a:rPr>
                        <a:t>Dr.</a:t>
                      </a:r>
                      <a:r>
                        <a:rPr lang="es-MX" sz="1100" baseline="0" dirty="0" smtClean="0">
                          <a:latin typeface="Arial Narrow" pitchFamily="34" charset="0"/>
                        </a:rPr>
                        <a:t> Ernesto López Páez</a:t>
                      </a:r>
                      <a:endParaRPr lang="es-MX" sz="1100" dirty="0">
                        <a:latin typeface="Arial Narrow" pitchFamily="34" charset="0"/>
                      </a:endParaRPr>
                    </a:p>
                  </a:txBody>
                  <a:tcPr/>
                </a:tc>
                <a:tc>
                  <a:txBody>
                    <a:bodyPr/>
                    <a:lstStyle/>
                    <a:p>
                      <a:r>
                        <a:rPr lang="es-MX" sz="1100" dirty="0" smtClean="0">
                          <a:latin typeface="Arial Narrow" pitchFamily="34" charset="0"/>
                        </a:rPr>
                        <a:t>Dirección</a:t>
                      </a:r>
                      <a:r>
                        <a:rPr lang="es-MX" sz="1100" baseline="0" dirty="0" smtClean="0">
                          <a:latin typeface="Arial Narrow" pitchFamily="34" charset="0"/>
                        </a:rPr>
                        <a:t> </a:t>
                      </a:r>
                      <a:r>
                        <a:rPr lang="es-MX" sz="1100" dirty="0" smtClean="0">
                          <a:latin typeface="Arial Narrow" pitchFamily="34" charset="0"/>
                        </a:rPr>
                        <a:t>de Área de Gestión Médica</a:t>
                      </a:r>
                      <a:endParaRPr lang="es-MX" sz="1100" dirty="0">
                        <a:latin typeface="Arial Narrow" pitchFamily="34" charset="0"/>
                      </a:endParaRPr>
                    </a:p>
                  </a:txBody>
                  <a:tcPr/>
                </a:tc>
              </a:tr>
              <a:tr h="255542">
                <a:tc>
                  <a:txBody>
                    <a:bodyPr/>
                    <a:lstStyle/>
                    <a:p>
                      <a:r>
                        <a:rPr lang="es-MX" sz="1100" dirty="0" smtClean="0">
                          <a:latin typeface="Arial Narrow" pitchFamily="34" charset="0"/>
                        </a:rPr>
                        <a:t>Lic. Rodrigo</a:t>
                      </a:r>
                      <a:r>
                        <a:rPr lang="es-MX" sz="1100" baseline="0" dirty="0" smtClean="0">
                          <a:latin typeface="Arial Narrow" pitchFamily="34" charset="0"/>
                        </a:rPr>
                        <a:t> Solís García</a:t>
                      </a:r>
                      <a:endParaRPr lang="es-MX" sz="1100" dirty="0">
                        <a:latin typeface="Arial Narrow" pitchFamily="34" charset="0"/>
                      </a:endParaRPr>
                    </a:p>
                  </a:txBody>
                  <a:tcPr/>
                </a:tc>
                <a:tc>
                  <a:txBody>
                    <a:bodyPr/>
                    <a:lstStyle/>
                    <a:p>
                      <a:r>
                        <a:rPr lang="es-MX" sz="1100" dirty="0" smtClean="0">
                          <a:latin typeface="Arial Narrow" pitchFamily="34" charset="0"/>
                        </a:rPr>
                        <a:t>Dirección</a:t>
                      </a:r>
                      <a:r>
                        <a:rPr lang="es-MX" sz="1100" baseline="0" dirty="0" smtClean="0">
                          <a:latin typeface="Arial Narrow" pitchFamily="34" charset="0"/>
                        </a:rPr>
                        <a:t> </a:t>
                      </a:r>
                      <a:r>
                        <a:rPr lang="es-MX" sz="1100" dirty="0" smtClean="0">
                          <a:latin typeface="Arial Narrow" pitchFamily="34" charset="0"/>
                        </a:rPr>
                        <a:t>de Área Jurídica</a:t>
                      </a:r>
                      <a:endParaRPr lang="es-MX" sz="1100" dirty="0">
                        <a:latin typeface="Arial Narrow" pitchFamily="34" charset="0"/>
                      </a:endParaRPr>
                    </a:p>
                  </a:txBody>
                  <a:tcPr/>
                </a:tc>
              </a:tr>
              <a:tr h="255542">
                <a:tc>
                  <a:txBody>
                    <a:bodyPr/>
                    <a:lstStyle/>
                    <a:p>
                      <a:r>
                        <a:rPr lang="es-MX" sz="1100" dirty="0" smtClean="0">
                          <a:latin typeface="Arial Narrow" pitchFamily="34" charset="0"/>
                        </a:rPr>
                        <a:t>Lic. Karen Cecilia</a:t>
                      </a:r>
                      <a:r>
                        <a:rPr lang="es-MX" sz="1100" baseline="0" dirty="0" smtClean="0">
                          <a:latin typeface="Arial Narrow" pitchFamily="34" charset="0"/>
                        </a:rPr>
                        <a:t> Navarrete Martínez</a:t>
                      </a:r>
                      <a:endParaRPr lang="es-MX" sz="1100" dirty="0">
                        <a:latin typeface="Arial Narrow" pitchFamily="34" charset="0"/>
                      </a:endParaRPr>
                    </a:p>
                  </a:txBody>
                  <a:tcPr/>
                </a:tc>
                <a:tc>
                  <a:txBody>
                    <a:bodyPr/>
                    <a:lstStyle/>
                    <a:p>
                      <a:r>
                        <a:rPr lang="es-MX" sz="1100" dirty="0" smtClean="0">
                          <a:latin typeface="Arial Narrow" pitchFamily="34" charset="0"/>
                        </a:rPr>
                        <a:t>Unidad de Comunicación</a:t>
                      </a:r>
                      <a:r>
                        <a:rPr lang="es-MX" sz="1100" baseline="0" dirty="0" smtClean="0">
                          <a:latin typeface="Arial Narrow" pitchFamily="34" charset="0"/>
                        </a:rPr>
                        <a:t> Social</a:t>
                      </a:r>
                      <a:endParaRPr lang="es-MX" sz="1100" dirty="0">
                        <a:latin typeface="Arial Narrow" pitchFamily="34" charset="0"/>
                      </a:endParaRPr>
                    </a:p>
                  </a:txBody>
                  <a:tcPr/>
                </a:tc>
              </a:tr>
              <a:tr h="255542">
                <a:tc>
                  <a:txBody>
                    <a:bodyPr/>
                    <a:lstStyle/>
                    <a:p>
                      <a:r>
                        <a:rPr lang="es-MX" sz="1100" dirty="0" smtClean="0">
                          <a:latin typeface="Arial Narrow" pitchFamily="34" charset="0"/>
                        </a:rPr>
                        <a:t>L.C.P.</a:t>
                      </a:r>
                      <a:r>
                        <a:rPr lang="es-MX" sz="1100" baseline="0" dirty="0" smtClean="0">
                          <a:latin typeface="Arial Narrow" pitchFamily="34" charset="0"/>
                        </a:rPr>
                        <a:t> Verónica  Álvarez Guerrero</a:t>
                      </a:r>
                      <a:endParaRPr lang="es-MX" sz="1100" dirty="0">
                        <a:latin typeface="Arial Narrow" pitchFamily="34" charset="0"/>
                      </a:endParaRPr>
                    </a:p>
                  </a:txBody>
                  <a:tcPr/>
                </a:tc>
                <a:tc>
                  <a:txBody>
                    <a:bodyPr/>
                    <a:lstStyle/>
                    <a:p>
                      <a:r>
                        <a:rPr lang="es-MX" sz="1100" dirty="0" smtClean="0">
                          <a:latin typeface="Arial Narrow" pitchFamily="34" charset="0"/>
                        </a:rPr>
                        <a:t>Órgano</a:t>
                      </a:r>
                      <a:r>
                        <a:rPr lang="es-MX" sz="1100" baseline="0" dirty="0" smtClean="0">
                          <a:latin typeface="Arial Narrow" pitchFamily="34" charset="0"/>
                        </a:rPr>
                        <a:t> Interno de Control</a:t>
                      </a:r>
                      <a:endParaRPr lang="es-MX" sz="1100" dirty="0">
                        <a:latin typeface="Arial Narrow" pitchFamily="34" charset="0"/>
                      </a:endParaRPr>
                    </a:p>
                  </a:txBody>
                  <a:tcPr/>
                </a:tc>
              </a:tr>
              <a:tr h="255542">
                <a:tc>
                  <a:txBody>
                    <a:bodyPr/>
                    <a:lstStyle/>
                    <a:p>
                      <a:r>
                        <a:rPr lang="es-MX" sz="1100" dirty="0" smtClean="0">
                          <a:latin typeface="Arial Narrow" pitchFamily="34" charset="0"/>
                        </a:rPr>
                        <a:t>Lic. Eduardo  Rodríguez</a:t>
                      </a:r>
                      <a:r>
                        <a:rPr lang="es-MX" sz="1100" baseline="0" dirty="0" smtClean="0">
                          <a:latin typeface="Arial Narrow" pitchFamily="34" charset="0"/>
                        </a:rPr>
                        <a:t> Ramírez</a:t>
                      </a:r>
                      <a:endParaRPr lang="es-MX" sz="1100" dirty="0">
                        <a:latin typeface="Arial Narrow" pitchFamily="34" charset="0"/>
                      </a:endParaRPr>
                    </a:p>
                  </a:txBody>
                  <a:tcPr/>
                </a:tc>
                <a:tc>
                  <a:txBody>
                    <a:bodyPr/>
                    <a:lstStyle/>
                    <a:p>
                      <a:r>
                        <a:rPr lang="es-MX" sz="1100" dirty="0" smtClean="0">
                          <a:latin typeface="Arial Narrow" pitchFamily="34" charset="0"/>
                        </a:rPr>
                        <a:t>Unidad de Transparencia</a:t>
                      </a:r>
                      <a:endParaRPr lang="es-MX" sz="1100" dirty="0">
                        <a:latin typeface="Arial Narrow" pitchFamily="34" charset="0"/>
                      </a:endParaRPr>
                    </a:p>
                  </a:txBody>
                  <a:tcPr/>
                </a:tc>
              </a:tr>
            </a:tbl>
          </a:graphicData>
        </a:graphic>
      </p:graphicFrame>
      <p:sp>
        <p:nvSpPr>
          <p:cNvPr id="8" name="7 CuadroTexto"/>
          <p:cNvSpPr txBox="1"/>
          <p:nvPr/>
        </p:nvSpPr>
        <p:spPr>
          <a:xfrm>
            <a:off x="3347864" y="404664"/>
            <a:ext cx="4215898" cy="369332"/>
          </a:xfrm>
          <a:prstGeom prst="rect">
            <a:avLst/>
          </a:prstGeom>
          <a:noFill/>
        </p:spPr>
        <p:txBody>
          <a:bodyPr wrap="none" rtlCol="0">
            <a:spAutoFit/>
          </a:bodyPr>
          <a:lstStyle/>
          <a:p>
            <a:r>
              <a:rPr lang="es-MX" b="1" dirty="0" smtClean="0">
                <a:latin typeface="Arial Narrow" pitchFamily="34" charset="0"/>
              </a:rPr>
              <a:t>INTEGRANTES DE LA JUNTA DE GOBIERNO</a:t>
            </a:r>
            <a:endParaRPr lang="es-MX" b="1" dirty="0">
              <a:latin typeface="Arial Narrow" pitchFamily="34" charset="0"/>
            </a:endParaRPr>
          </a:p>
        </p:txBody>
      </p:sp>
    </p:spTree>
    <p:extLst>
      <p:ext uri="{BB962C8B-B14F-4D97-AF65-F5344CB8AC3E}">
        <p14:creationId xmlns:p14="http://schemas.microsoft.com/office/powerpoint/2010/main" xmlns="" val="1390581946"/>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6 / CAMBIOS EN ESTRUCTURA OIC</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uadroTexto 3">
            <a:extLst>
              <a:ext uri="{FF2B5EF4-FFF2-40B4-BE49-F238E27FC236}">
                <a16:creationId xmlns:a16="http://schemas.microsoft.com/office/drawing/2014/main" xmlns="" id="{EC08D7CE-9263-45BC-9211-16AE369F260B}"/>
              </a:ext>
            </a:extLst>
          </p:cNvPr>
          <p:cNvSpPr txBox="1"/>
          <p:nvPr/>
        </p:nvSpPr>
        <p:spPr>
          <a:xfrm>
            <a:off x="611560" y="1628800"/>
            <a:ext cx="7128792" cy="3785652"/>
          </a:xfrm>
          <a:prstGeom prst="rect">
            <a:avLst/>
          </a:prstGeom>
          <a:noFill/>
        </p:spPr>
        <p:txBody>
          <a:bodyPr wrap="square" rtlCol="0">
            <a:spAutoFit/>
          </a:bodyPr>
          <a:lstStyle/>
          <a:p>
            <a:pPr algn="just">
              <a:buFont typeface="Arial" pitchFamily="34" charset="0"/>
              <a:buChar char="•"/>
            </a:pPr>
            <a:r>
              <a:rPr lang="es-MX" sz="2000" dirty="0">
                <a:latin typeface="Arial Narrow" pitchFamily="34" charset="0"/>
                <a:cs typeface="Arial" panose="020B0604020202020204" pitchFamily="34" charset="0"/>
              </a:rPr>
              <a:t>Se propone la estructura del Órgano Interno de Control, derivado de los cambios e implementación a nivel constitucional, al combate de la corrupción (Sistema Nacional </a:t>
            </a:r>
            <a:r>
              <a:rPr lang="es-MX" sz="2000" dirty="0" smtClean="0">
                <a:latin typeface="Arial Narrow" pitchFamily="34" charset="0"/>
                <a:cs typeface="Arial" panose="020B0604020202020204" pitchFamily="34" charset="0"/>
              </a:rPr>
              <a:t>Anticorrupción).</a:t>
            </a:r>
          </a:p>
          <a:p>
            <a:pPr algn="just">
              <a:buFont typeface="Arial" pitchFamily="34" charset="0"/>
              <a:buChar char="•"/>
            </a:pPr>
            <a:endParaRPr lang="es-MX" sz="2000" dirty="0" smtClean="0">
              <a:latin typeface="Arial Narrow" pitchFamily="34" charset="0"/>
              <a:cs typeface="Arial" panose="020B0604020202020204" pitchFamily="34" charset="0"/>
            </a:endParaRPr>
          </a:p>
          <a:p>
            <a:pPr algn="just">
              <a:buFont typeface="Arial" pitchFamily="34" charset="0"/>
              <a:buChar char="•"/>
            </a:pPr>
            <a:r>
              <a:rPr lang="es-MX" sz="2000" dirty="0" smtClean="0">
                <a:latin typeface="Arial Narrow" pitchFamily="34" charset="0"/>
                <a:cs typeface="Arial" panose="020B0604020202020204" pitchFamily="34" charset="0"/>
              </a:rPr>
              <a:t>Por </a:t>
            </a:r>
            <a:r>
              <a:rPr lang="es-MX" sz="2000" dirty="0">
                <a:latin typeface="Arial Narrow" pitchFamily="34" charset="0"/>
                <a:cs typeface="Arial" panose="020B0604020202020204" pitchFamily="34" charset="0"/>
              </a:rPr>
              <a:t>lo </a:t>
            </a:r>
            <a:r>
              <a:rPr lang="es-MX" sz="2000" dirty="0" smtClean="0">
                <a:latin typeface="Arial Narrow" pitchFamily="34" charset="0"/>
                <a:cs typeface="Arial" panose="020B0604020202020204" pitchFamily="34" charset="0"/>
              </a:rPr>
              <a:t>cual, </a:t>
            </a:r>
            <a:r>
              <a:rPr lang="es-MX" sz="2000" dirty="0">
                <a:latin typeface="Arial Narrow" pitchFamily="34" charset="0"/>
                <a:cs typeface="Arial" panose="020B0604020202020204" pitchFamily="34" charset="0"/>
              </a:rPr>
              <a:t>se reforman diversas legislaciones, creándose un paquete de leyes (Ejemplo: Ley General del Sistema Anticorrupción, Ley General de Responsabilidades Administrativas entre otras y en el ámbito Estatal, el Sistema Estatal Anticorrupción</a:t>
            </a:r>
            <a:r>
              <a:rPr lang="es-MX" sz="2000" dirty="0" smtClean="0">
                <a:latin typeface="Arial Narrow" pitchFamily="34" charset="0"/>
                <a:cs typeface="Arial" panose="020B0604020202020204" pitchFamily="34" charset="0"/>
              </a:rPr>
              <a:t>)</a:t>
            </a:r>
          </a:p>
          <a:p>
            <a:pPr algn="just">
              <a:buFont typeface="Arial" pitchFamily="34" charset="0"/>
              <a:buChar char="•"/>
            </a:pPr>
            <a:endParaRPr lang="es-MX" sz="2000" dirty="0" smtClean="0">
              <a:latin typeface="Arial Narrow" pitchFamily="34" charset="0"/>
              <a:cs typeface="Arial" panose="020B0604020202020204" pitchFamily="34" charset="0"/>
            </a:endParaRPr>
          </a:p>
          <a:p>
            <a:pPr algn="just">
              <a:buFont typeface="Arial" pitchFamily="34" charset="0"/>
              <a:buChar char="•"/>
            </a:pPr>
            <a:r>
              <a:rPr lang="es-MX" sz="2000" dirty="0" smtClean="0">
                <a:latin typeface="Arial Narrow" pitchFamily="34" charset="0"/>
                <a:cs typeface="Arial" panose="020B0604020202020204" pitchFamily="34" charset="0"/>
              </a:rPr>
              <a:t>Las </a:t>
            </a:r>
            <a:r>
              <a:rPr lang="es-MX" sz="2000" dirty="0">
                <a:latin typeface="Arial Narrow" pitchFamily="34" charset="0"/>
                <a:cs typeface="Arial" panose="020B0604020202020204" pitchFamily="34" charset="0"/>
              </a:rPr>
              <a:t>cuales incrementan de manera significativa las atribuciones, obligaciones y/o funciones de  los Órganos Internos de Control de las distintas Secretarias, Dependencias y de la Administración Paraestatal</a:t>
            </a:r>
            <a:r>
              <a:rPr lang="es-MX"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6 / </a:t>
            </a:r>
            <a:r>
              <a:rPr lang="es-MX" sz="2000" b="1" dirty="0" smtClean="0">
                <a:effectLst>
                  <a:outerShdw blurRad="38100" dist="38100" dir="2700000" algn="tl">
                    <a:srgbClr val="000000">
                      <a:alpha val="43137"/>
                    </a:srgbClr>
                  </a:outerShdw>
                </a:effectLst>
                <a:latin typeface="Arial Narrow" pitchFamily="34" charset="0"/>
              </a:rPr>
              <a:t>CAMBIOS EN ESTRUCTURA OIC Y AUDITORIAS</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5" name="Diagrama 4">
            <a:extLst>
              <a:ext uri="{FF2B5EF4-FFF2-40B4-BE49-F238E27FC236}">
                <a16:creationId xmlns:a16="http://schemas.microsoft.com/office/drawing/2014/main" xmlns="" id="{DDC29244-0445-4BF9-81E3-9434989DDE3D}"/>
              </a:ext>
            </a:extLst>
          </p:cNvPr>
          <p:cNvGraphicFramePr/>
          <p:nvPr>
            <p:extLst>
              <p:ext uri="{D42A27DB-BD31-4B8C-83A1-F6EECF244321}">
                <p14:modId xmlns:p14="http://schemas.microsoft.com/office/powerpoint/2010/main" xmlns="" val="1412881241"/>
              </p:ext>
            </p:extLst>
          </p:nvPr>
        </p:nvGraphicFramePr>
        <p:xfrm>
          <a:off x="2699792" y="2204864"/>
          <a:ext cx="5400600" cy="2968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CuadroTexto 1">
            <a:extLst>
              <a:ext uri="{FF2B5EF4-FFF2-40B4-BE49-F238E27FC236}">
                <a16:creationId xmlns:a16="http://schemas.microsoft.com/office/drawing/2014/main" xmlns="" id="{729473AE-1A85-4444-90FF-758E82F563A7}"/>
              </a:ext>
            </a:extLst>
          </p:cNvPr>
          <p:cNvSpPr txBox="1"/>
          <p:nvPr/>
        </p:nvSpPr>
        <p:spPr>
          <a:xfrm>
            <a:off x="467544" y="2780928"/>
            <a:ext cx="2592287" cy="830997"/>
          </a:xfrm>
          <a:prstGeom prst="rect">
            <a:avLst/>
          </a:prstGeom>
          <a:noFill/>
          <a:ln w="28575">
            <a:solidFill>
              <a:schemeClr val="bg1">
                <a:lumMod val="65000"/>
              </a:schemeClr>
            </a:solidFill>
          </a:ln>
        </p:spPr>
        <p:txBody>
          <a:bodyPr wrap="square" rtlCol="0">
            <a:spAutoFit/>
          </a:bodyPr>
          <a:lstStyle/>
          <a:p>
            <a:r>
              <a:rPr lang="es-MX" sz="1600" dirty="0">
                <a:latin typeface="Arial Narrow" pitchFamily="34" charset="0"/>
                <a:cs typeface="Arial" panose="020B0604020202020204" pitchFamily="34" charset="0"/>
              </a:rPr>
              <a:t>Defensoría de Oficio (Dependiendo Jerárquicamente de Dirección Jurídica)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6 / </a:t>
            </a:r>
            <a:r>
              <a:rPr lang="es-MX" sz="2000" b="1" dirty="0" smtClean="0">
                <a:effectLst>
                  <a:outerShdw blurRad="38100" dist="38100" dir="2700000" algn="tl">
                    <a:srgbClr val="000000">
                      <a:alpha val="43137"/>
                    </a:srgbClr>
                  </a:outerShdw>
                </a:effectLst>
                <a:latin typeface="Arial Narrow" pitchFamily="34" charset="0"/>
              </a:rPr>
              <a:t>CAMBIOS EN ESTRUCTURA OIC Y AUDITORIAS</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8" name="17 Tabla"/>
          <p:cNvGraphicFramePr>
            <a:graphicFrameLocks noGrp="1"/>
          </p:cNvGraphicFramePr>
          <p:nvPr/>
        </p:nvGraphicFramePr>
        <p:xfrm>
          <a:off x="251521" y="1556792"/>
          <a:ext cx="7992887" cy="4190136"/>
        </p:xfrm>
        <a:graphic>
          <a:graphicData uri="http://schemas.openxmlformats.org/drawingml/2006/table">
            <a:tbl>
              <a:tblPr/>
              <a:tblGrid>
                <a:gridCol w="1273203"/>
                <a:gridCol w="689162"/>
                <a:gridCol w="796242"/>
                <a:gridCol w="848802"/>
                <a:gridCol w="3446670"/>
                <a:gridCol w="234702"/>
                <a:gridCol w="234702"/>
                <a:gridCol w="234702"/>
                <a:gridCol w="234702"/>
              </a:tblGrid>
              <a:tr h="322288">
                <a:tc>
                  <a:txBody>
                    <a:bodyPr/>
                    <a:lstStyle/>
                    <a:p>
                      <a:pPr algn="ctr" fontAlgn="ctr"/>
                      <a:r>
                        <a:rPr lang="es-MX" sz="1000" b="1" i="0" u="none" strike="noStrike" dirty="0">
                          <a:solidFill>
                            <a:srgbClr val="000000"/>
                          </a:solidFill>
                          <a:latin typeface="Arial Narrow" pitchFamily="34" charset="0"/>
                        </a:rPr>
                        <a:t>Auditoria</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s-MX" sz="1000" b="1" i="0" u="none" strike="noStrike" dirty="0">
                          <a:solidFill>
                            <a:srgbClr val="000000"/>
                          </a:solidFill>
                          <a:latin typeface="Arial Narrow" pitchFamily="34" charset="0"/>
                        </a:rPr>
                        <a:t>Ente</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fontAlgn="ctr"/>
                      <a:r>
                        <a:rPr lang="es-MX" sz="1000" b="1" i="0" u="none" strike="noStrike">
                          <a:solidFill>
                            <a:srgbClr val="000000"/>
                          </a:solidFill>
                          <a:latin typeface="Arial Narrow" pitchFamily="34" charset="0"/>
                        </a:rPr>
                        <a:t>Núm.  de observaciones o resultados</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MX" sz="1000" b="1" i="0" u="none" strike="noStrike" dirty="0">
                          <a:solidFill>
                            <a:srgbClr val="000000"/>
                          </a:solidFill>
                          <a:latin typeface="Arial Narrow" pitchFamily="34" charset="0"/>
                        </a:rPr>
                        <a:t>Monto</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rowSpan="2">
                  <a:txBody>
                    <a:bodyPr/>
                    <a:lstStyle/>
                    <a:p>
                      <a:pPr algn="ctr" fontAlgn="ctr"/>
                      <a:r>
                        <a:rPr lang="es-MX" sz="1000" b="1" i="0" u="none" strike="noStrike" dirty="0">
                          <a:solidFill>
                            <a:srgbClr val="000000"/>
                          </a:solidFill>
                          <a:latin typeface="Arial Narrow" pitchFamily="34" charset="0"/>
                        </a:rPr>
                        <a:t>Estatus</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4">
                  <a:txBody>
                    <a:bodyPr/>
                    <a:lstStyle/>
                    <a:p>
                      <a:pPr algn="ctr" fontAlgn="ctr"/>
                      <a:r>
                        <a:rPr lang="es-MX" sz="1000" b="1" i="0" u="none" strike="noStrike">
                          <a:solidFill>
                            <a:srgbClr val="000000"/>
                          </a:solidFill>
                          <a:latin typeface="Arial Narrow" pitchFamily="34" charset="0"/>
                        </a:rPr>
                        <a:t>Ente fiscalizador</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22288">
                <a:tc>
                  <a:txBody>
                    <a:bodyPr/>
                    <a:lstStyle/>
                    <a:p>
                      <a:pPr algn="ctr" fontAlgn="ctr"/>
                      <a:r>
                        <a:rPr lang="es-MX" sz="1000" b="1" i="0" u="none" strike="noStrike" dirty="0">
                          <a:solidFill>
                            <a:srgbClr val="000000"/>
                          </a:solidFill>
                          <a:latin typeface="Arial Narrow" pitchFamily="34" charset="0"/>
                        </a:rPr>
                        <a:t> /acto fiscalización</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MX" sz="1000" b="1" i="0" u="none" strike="noStrike" dirty="0">
                          <a:solidFill>
                            <a:srgbClr val="000000"/>
                          </a:solidFill>
                          <a:latin typeface="Arial Narrow" pitchFamily="34" charset="0"/>
                        </a:rPr>
                        <a:t>auditado</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s-MX"/>
                    </a:p>
                  </a:txBody>
                  <a:tcPr/>
                </a:tc>
                <a:tc>
                  <a:txBody>
                    <a:bodyPr/>
                    <a:lstStyle/>
                    <a:p>
                      <a:pPr algn="ctr" fontAlgn="ctr"/>
                      <a:r>
                        <a:rPr lang="es-MX" sz="1000" b="1" i="0" u="none" strike="noStrike" dirty="0">
                          <a:solidFill>
                            <a:srgbClr val="000000"/>
                          </a:solidFill>
                          <a:latin typeface="Arial Narrow" pitchFamily="34" charset="0"/>
                        </a:rPr>
                        <a:t>Observado</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s-MX"/>
                    </a:p>
                  </a:txBody>
                  <a:tcPr/>
                </a:tc>
                <a:tc>
                  <a:txBody>
                    <a:bodyPr/>
                    <a:lstStyle/>
                    <a:p>
                      <a:pPr algn="ctr" fontAlgn="ctr"/>
                      <a:r>
                        <a:rPr lang="es-MX" sz="1000" b="1" i="0" u="none" strike="noStrike" dirty="0">
                          <a:solidFill>
                            <a:srgbClr val="000000"/>
                          </a:solidFill>
                          <a:latin typeface="Arial Narrow" pitchFamily="34" charset="0"/>
                        </a:rPr>
                        <a:t>ASF</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MX" sz="1000" b="1" i="0" u="none" strike="noStrike" dirty="0">
                          <a:solidFill>
                            <a:srgbClr val="000000"/>
                          </a:solidFill>
                          <a:latin typeface="Arial Narrow" pitchFamily="34" charset="0"/>
                        </a:rPr>
                        <a:t>CE</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MX" sz="1000" b="1" i="0" u="none" strike="noStrike" dirty="0">
                          <a:solidFill>
                            <a:srgbClr val="000000"/>
                          </a:solidFill>
                          <a:latin typeface="Arial Narrow" pitchFamily="34" charset="0"/>
                        </a:rPr>
                        <a:t>TESOFE</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MX" sz="1000" b="1" i="0" u="none" strike="noStrike" dirty="0">
                          <a:solidFill>
                            <a:srgbClr val="000000"/>
                          </a:solidFill>
                          <a:latin typeface="Arial Narrow" pitchFamily="34" charset="0"/>
                        </a:rPr>
                        <a:t>SFP/CE</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68816">
                <a:tc gridSpan="9">
                  <a:txBody>
                    <a:bodyPr/>
                    <a:lstStyle/>
                    <a:p>
                      <a:pPr algn="ctr" fontAlgn="b"/>
                      <a:r>
                        <a:rPr lang="es-MX" sz="1000" b="1" i="0" u="none" strike="noStrike" dirty="0">
                          <a:solidFill>
                            <a:srgbClr val="000000"/>
                          </a:solidFill>
                          <a:latin typeface="Arial Narrow" pitchFamily="34" charset="0"/>
                        </a:rPr>
                        <a:t> EJERCICIO 2016</a:t>
                      </a:r>
                    </a:p>
                  </a:txBody>
                  <a:tcPr marL="3729" marR="3729" marT="3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074293">
                <a:tc>
                  <a:txBody>
                    <a:bodyPr/>
                    <a:lstStyle/>
                    <a:p>
                      <a:pPr algn="l" fontAlgn="ctr"/>
                      <a:r>
                        <a:rPr lang="es-MX" sz="1400" b="0" i="0" u="none" strike="noStrike" dirty="0">
                          <a:solidFill>
                            <a:srgbClr val="000000"/>
                          </a:solidFill>
                          <a:latin typeface="Arial Narrow" pitchFamily="34" charset="0"/>
                        </a:rPr>
                        <a:t>Auditoría Seguro Popular REPSS/16</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latin typeface="Arial Narrow" pitchFamily="34" charset="0"/>
                        </a:rPr>
                        <a:t>OPD </a:t>
                      </a:r>
                      <a:br>
                        <a:rPr lang="es-MX" sz="1000" b="0" i="0" u="none" strike="noStrike" dirty="0">
                          <a:solidFill>
                            <a:srgbClr val="000000"/>
                          </a:solidFill>
                          <a:latin typeface="Arial Narrow" pitchFamily="34" charset="0"/>
                        </a:rPr>
                      </a:br>
                      <a:r>
                        <a:rPr lang="es-MX" sz="1000" b="0" i="0" u="none" strike="noStrike" dirty="0">
                          <a:solidFill>
                            <a:srgbClr val="000000"/>
                          </a:solidFill>
                          <a:latin typeface="Arial Narrow" pitchFamily="34" charset="0"/>
                        </a:rPr>
                        <a:t>REPSS JAL</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5</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latin typeface="Arial Narrow" pitchFamily="34" charset="0"/>
                        </a:rPr>
                        <a:t>$ 386.6 </a:t>
                      </a:r>
                      <a:r>
                        <a:rPr lang="es-MX" sz="1200" b="0" i="0" u="none" strike="noStrike" dirty="0" err="1">
                          <a:solidFill>
                            <a:srgbClr val="000000"/>
                          </a:solidFill>
                          <a:latin typeface="Arial Narrow" pitchFamily="34" charset="0"/>
                        </a:rPr>
                        <a:t>Mio</a:t>
                      </a:r>
                      <a:r>
                        <a:rPr lang="es-MX" sz="1200" b="0" i="0" u="none" strike="noStrike" dirty="0">
                          <a:solidFill>
                            <a:srgbClr val="000000"/>
                          </a:solidFill>
                          <a:latin typeface="Arial Narrow" pitchFamily="34" charset="0"/>
                        </a:rPr>
                        <a:t/>
                      </a:r>
                      <a:br>
                        <a:rPr lang="es-MX" sz="1200" b="0" i="0" u="none" strike="noStrike" dirty="0">
                          <a:solidFill>
                            <a:srgbClr val="000000"/>
                          </a:solidFill>
                          <a:latin typeface="Arial Narrow" pitchFamily="34" charset="0"/>
                        </a:rPr>
                      </a:br>
                      <a:r>
                        <a:rPr lang="es-MX" sz="1200" b="0" i="0" u="none" strike="noStrike" dirty="0">
                          <a:solidFill>
                            <a:srgbClr val="000000"/>
                          </a:solidFill>
                          <a:latin typeface="Arial Narrow" pitchFamily="34" charset="0"/>
                        </a:rPr>
                        <a:t>$ 99.4 </a:t>
                      </a:r>
                      <a:r>
                        <a:rPr lang="es-MX" sz="1200" b="0" i="0" u="none" strike="noStrike" dirty="0" err="1">
                          <a:solidFill>
                            <a:srgbClr val="000000"/>
                          </a:solidFill>
                          <a:latin typeface="Arial Narrow" pitchFamily="34" charset="0"/>
                        </a:rPr>
                        <a:t>Mio</a:t>
                      </a:r>
                      <a:r>
                        <a:rPr lang="es-MX" sz="1200" b="0" i="0" u="none" strike="noStrike" dirty="0">
                          <a:solidFill>
                            <a:srgbClr val="000000"/>
                          </a:solidFill>
                          <a:latin typeface="Arial Narrow" pitchFamily="34" charset="0"/>
                        </a:rPr>
                        <a:t> y</a:t>
                      </a:r>
                      <a:br>
                        <a:rPr lang="es-MX" sz="1200" b="0" i="0" u="none" strike="noStrike" dirty="0">
                          <a:solidFill>
                            <a:srgbClr val="000000"/>
                          </a:solidFill>
                          <a:latin typeface="Arial Narrow" pitchFamily="34" charset="0"/>
                        </a:rPr>
                      </a:br>
                      <a:r>
                        <a:rPr lang="es-MX" sz="1200" b="0" i="0" u="none" strike="noStrike" dirty="0">
                          <a:solidFill>
                            <a:srgbClr val="000000"/>
                          </a:solidFill>
                          <a:latin typeface="Arial Narrow" pitchFamily="34" charset="0"/>
                        </a:rPr>
                        <a:t>$ 169 Mil</a:t>
                      </a:r>
                      <a:br>
                        <a:rPr lang="es-MX" sz="1200" b="0" i="0" u="none" strike="noStrike" dirty="0">
                          <a:solidFill>
                            <a:srgbClr val="000000"/>
                          </a:solidFill>
                          <a:latin typeface="Arial Narrow" pitchFamily="34" charset="0"/>
                        </a:rPr>
                      </a:br>
                      <a:r>
                        <a:rPr lang="es-MX" sz="1200" b="0" i="0" u="none" strike="noStrike" dirty="0">
                          <a:solidFill>
                            <a:srgbClr val="000000"/>
                          </a:solidFill>
                          <a:latin typeface="Arial Narrow" pitchFamily="34" charset="0"/>
                        </a:rPr>
                        <a:t>Total = $ 486.1 </a:t>
                      </a:r>
                      <a:r>
                        <a:rPr lang="es-MX" sz="1200" b="0" i="0" u="none" strike="noStrike" dirty="0" err="1">
                          <a:solidFill>
                            <a:srgbClr val="000000"/>
                          </a:solidFill>
                          <a:latin typeface="Arial Narrow" pitchFamily="34" charset="0"/>
                        </a:rPr>
                        <a:t>Mio</a:t>
                      </a:r>
                      <a:endParaRPr lang="es-MX" sz="1200" b="0" i="0" u="none" strike="noStrike" dirty="0">
                        <a:solidFill>
                          <a:srgbClr val="000000"/>
                        </a:solidFill>
                        <a:latin typeface="Arial Narrow" pitchFamily="34" charset="0"/>
                      </a:endParaRP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latin typeface="Arial Narrow" pitchFamily="34" charset="0"/>
                        </a:rPr>
                        <a:t>Atendida. </a:t>
                      </a:r>
                      <a:br>
                        <a:rPr lang="es-MX" sz="1050" b="0" i="0" u="none" strike="noStrike" dirty="0">
                          <a:solidFill>
                            <a:srgbClr val="000000"/>
                          </a:solidFill>
                          <a:latin typeface="Arial Narrow" pitchFamily="34" charset="0"/>
                        </a:rPr>
                      </a:br>
                      <a:r>
                        <a:rPr lang="es-MX" sz="1050" b="0" i="0" u="none" strike="noStrike" dirty="0">
                          <a:solidFill>
                            <a:srgbClr val="000000"/>
                          </a:solidFill>
                          <a:latin typeface="Arial Narrow" pitchFamily="34" charset="0"/>
                        </a:rPr>
                        <a:t>Sin embargo, llegó seguimiento de observaciones a OPD SSJ y otro oficio a OPD REPSS JAL, se respondió solicitando cédulas de seguimiento, estamos en espera de respuesta.  La autoridad investigadora solicitó nombres de presuntos responsables. Estamos en espera de colaboración del OPD SSJ para comprobación del recurso.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X</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106">
                <a:tc>
                  <a:txBody>
                    <a:bodyPr/>
                    <a:lstStyle/>
                    <a:p>
                      <a:pPr algn="l" fontAlgn="ctr"/>
                      <a:r>
                        <a:rPr lang="es-MX" sz="1400" b="0" i="0" u="none" strike="noStrike" dirty="0">
                          <a:solidFill>
                            <a:srgbClr val="000000"/>
                          </a:solidFill>
                          <a:latin typeface="Arial Narrow" pitchFamily="34" charset="0"/>
                        </a:rPr>
                        <a:t>Auditoria </a:t>
                      </a:r>
                      <a:endParaRPr lang="es-MX" sz="1400" b="0" i="0" u="none" strike="noStrike" dirty="0" smtClean="0">
                        <a:solidFill>
                          <a:srgbClr val="000000"/>
                        </a:solidFill>
                        <a:latin typeface="Arial Narrow" pitchFamily="34" charset="0"/>
                      </a:endParaRPr>
                    </a:p>
                    <a:p>
                      <a:pPr algn="l" fontAlgn="ctr"/>
                      <a:r>
                        <a:rPr lang="es-MX" sz="1400" b="0" i="0" u="none" strike="noStrike" dirty="0" smtClean="0">
                          <a:solidFill>
                            <a:srgbClr val="000000"/>
                          </a:solidFill>
                          <a:latin typeface="Arial Narrow" pitchFamily="34" charset="0"/>
                        </a:rPr>
                        <a:t>114/N-23/2016 </a:t>
                      </a:r>
                      <a:r>
                        <a:rPr lang="es-MX" sz="1400" b="0" i="0" u="none" strike="noStrike" dirty="0">
                          <a:solidFill>
                            <a:srgbClr val="000000"/>
                          </a:solidFill>
                          <a:latin typeface="Arial Narrow" pitchFamily="34" charset="0"/>
                        </a:rPr>
                        <a:t>**</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OPD </a:t>
                      </a:r>
                      <a:br>
                        <a:rPr lang="es-MX" sz="1000" b="0" i="0" u="none" strike="noStrike">
                          <a:solidFill>
                            <a:srgbClr val="000000"/>
                          </a:solidFill>
                          <a:latin typeface="Arial Narrow" pitchFamily="34" charset="0"/>
                        </a:rPr>
                      </a:br>
                      <a:r>
                        <a:rPr lang="es-MX" sz="1000" b="0" i="0" u="none" strike="noStrike">
                          <a:solidFill>
                            <a:srgbClr val="000000"/>
                          </a:solidFill>
                          <a:latin typeface="Arial Narrow" pitchFamily="34" charset="0"/>
                        </a:rPr>
                        <a:t>REPSS JAL</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3</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latin typeface="Arial Narrow" pitchFamily="34" charset="0"/>
                        </a:rPr>
                        <a:t>$ 20.7 </a:t>
                      </a:r>
                      <a:r>
                        <a:rPr lang="es-MX" sz="1200" b="0" i="0" u="none" strike="noStrike" dirty="0" err="1">
                          <a:solidFill>
                            <a:srgbClr val="000000"/>
                          </a:solidFill>
                          <a:latin typeface="Arial Narrow" pitchFamily="34" charset="0"/>
                        </a:rPr>
                        <a:t>Mio</a:t>
                      </a:r>
                      <a:endParaRPr lang="es-MX" sz="1200" b="0" i="0" u="none" strike="noStrike" dirty="0">
                        <a:solidFill>
                          <a:srgbClr val="000000"/>
                        </a:solidFill>
                        <a:latin typeface="Arial Narrow" pitchFamily="34" charset="0"/>
                      </a:endParaRP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latin typeface="Arial Narrow" pitchFamily="34" charset="0"/>
                        </a:rPr>
                        <a:t>Solventados 2 puntos. </a:t>
                      </a:r>
                      <a:br>
                        <a:rPr lang="es-MX" sz="1050" b="0" i="0" u="none" strike="noStrike" dirty="0">
                          <a:solidFill>
                            <a:srgbClr val="000000"/>
                          </a:solidFill>
                          <a:latin typeface="Arial Narrow" pitchFamily="34" charset="0"/>
                        </a:rPr>
                      </a:br>
                      <a:r>
                        <a:rPr lang="es-MX" sz="1050" b="0" i="0" u="none" strike="noStrike" dirty="0">
                          <a:solidFill>
                            <a:srgbClr val="000000"/>
                          </a:solidFill>
                          <a:latin typeface="Arial Narrow" pitchFamily="34" charset="0"/>
                        </a:rPr>
                        <a:t>El 3ro  está como respuesta insuficiente y se está trabajando en conjunto con OPD SSJ para su solventación.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X</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249">
                <a:tc>
                  <a:txBody>
                    <a:bodyPr/>
                    <a:lstStyle/>
                    <a:p>
                      <a:pPr algn="l" fontAlgn="ctr"/>
                      <a:r>
                        <a:rPr lang="es-MX" sz="1400" b="0" i="0" u="none" strike="noStrike" dirty="0">
                          <a:solidFill>
                            <a:srgbClr val="000000"/>
                          </a:solidFill>
                          <a:latin typeface="Arial Narrow" pitchFamily="34" charset="0"/>
                        </a:rPr>
                        <a:t>Auditoria </a:t>
                      </a:r>
                      <a:endParaRPr lang="es-MX" sz="1400" b="0" i="0" u="none" strike="noStrike" dirty="0" smtClean="0">
                        <a:solidFill>
                          <a:srgbClr val="000000"/>
                        </a:solidFill>
                        <a:latin typeface="Arial Narrow" pitchFamily="34" charset="0"/>
                      </a:endParaRPr>
                    </a:p>
                    <a:p>
                      <a:pPr algn="l" fontAlgn="ctr"/>
                      <a:r>
                        <a:rPr lang="es-MX" sz="1400" b="0" i="0" u="none" strike="noStrike" dirty="0" smtClean="0">
                          <a:solidFill>
                            <a:srgbClr val="000000"/>
                          </a:solidFill>
                          <a:latin typeface="Arial Narrow" pitchFamily="34" charset="0"/>
                        </a:rPr>
                        <a:t>No</a:t>
                      </a:r>
                      <a:r>
                        <a:rPr lang="es-MX" sz="1400" b="0" i="0" u="none" strike="noStrike" dirty="0">
                          <a:solidFill>
                            <a:srgbClr val="000000"/>
                          </a:solidFill>
                          <a:latin typeface="Arial Narrow" pitchFamily="34" charset="0"/>
                        </a:rPr>
                        <a:t>. 1066-DS-GF</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OPD REPSS JAL y OPDSSJ</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10</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a:solidFill>
                            <a:srgbClr val="000000"/>
                          </a:solidFill>
                          <a:latin typeface="Arial Narrow" pitchFamily="34" charset="0"/>
                        </a:rPr>
                        <a:t>$ 7.4 Mio </a:t>
                      </a:r>
                      <a:br>
                        <a:rPr lang="es-MX" sz="1200" b="0" i="0" u="none" strike="noStrike">
                          <a:solidFill>
                            <a:srgbClr val="000000"/>
                          </a:solidFill>
                          <a:latin typeface="Arial Narrow" pitchFamily="34" charset="0"/>
                        </a:rPr>
                      </a:br>
                      <a:r>
                        <a:rPr lang="es-MX" sz="1200" b="0" i="0" u="none" strike="noStrike">
                          <a:solidFill>
                            <a:srgbClr val="000000"/>
                          </a:solidFill>
                          <a:latin typeface="Arial Narrow" pitchFamily="34" charset="0"/>
                        </a:rPr>
                        <a:t>por subejercicio. </a:t>
                      </a:r>
                      <a:br>
                        <a:rPr lang="es-MX" sz="1200" b="0" i="0" u="none" strike="noStrike">
                          <a:solidFill>
                            <a:srgbClr val="000000"/>
                          </a:solidFill>
                          <a:latin typeface="Arial Narrow" pitchFamily="34" charset="0"/>
                        </a:rPr>
                      </a:br>
                      <a:r>
                        <a:rPr lang="es-MX" sz="1200" b="0" i="0" u="none" strike="noStrike">
                          <a:solidFill>
                            <a:srgbClr val="000000"/>
                          </a:solidFill>
                          <a:latin typeface="Arial Narrow" pitchFamily="34" charset="0"/>
                        </a:rPr>
                        <a:t>y $ 419 Mil.</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latin typeface="Arial Narrow" pitchFamily="34" charset="0"/>
                        </a:rPr>
                        <a:t>Solventado parcialmente al REPSS por $ 2.7 </a:t>
                      </a:r>
                      <a:r>
                        <a:rPr lang="es-MX" sz="1050" b="0" i="0" u="none" strike="noStrike" dirty="0" err="1">
                          <a:solidFill>
                            <a:srgbClr val="000000"/>
                          </a:solidFill>
                          <a:latin typeface="Arial Narrow" pitchFamily="34" charset="0"/>
                        </a:rPr>
                        <a:t>Mio</a:t>
                      </a:r>
                      <a:r>
                        <a:rPr lang="es-MX" sz="1050" b="0" i="0" u="none" strike="noStrike" dirty="0">
                          <a:solidFill>
                            <a:srgbClr val="000000"/>
                          </a:solidFill>
                          <a:latin typeface="Arial Narrow" pitchFamily="34" charset="0"/>
                        </a:rPr>
                        <a:t> del subejercicio, queda pendiente solventar por el OPD SSJ el resto (por $ 4.7 </a:t>
                      </a:r>
                      <a:r>
                        <a:rPr lang="es-MX" sz="1050" b="0" i="0" u="none" strike="noStrike" dirty="0" err="1">
                          <a:solidFill>
                            <a:srgbClr val="000000"/>
                          </a:solidFill>
                          <a:latin typeface="Arial Narrow" pitchFamily="34" charset="0"/>
                        </a:rPr>
                        <a:t>Mio</a:t>
                      </a:r>
                      <a:r>
                        <a:rPr lang="es-MX" sz="1050" b="0" i="0" u="none" strike="noStrike" dirty="0">
                          <a:solidFill>
                            <a:srgbClr val="000000"/>
                          </a:solidFill>
                          <a:latin typeface="Arial Narrow" pitchFamily="34" charset="0"/>
                        </a:rPr>
                        <a:t>) .   De los $419 Mil, pendiente solventar por OPD SSJ. </a:t>
                      </a:r>
                      <a:r>
                        <a:rPr lang="es-MX" sz="1050" b="0" i="0" u="none" strike="noStrike" dirty="0">
                          <a:solidFill>
                            <a:srgbClr val="FF0000"/>
                          </a:solidFill>
                          <a:latin typeface="Arial Narrow" pitchFamily="34" charset="0"/>
                        </a:rPr>
                        <a:t> </a:t>
                      </a:r>
                      <a:endParaRPr lang="es-MX" sz="1050" b="0" i="0" u="none" strike="noStrike" dirty="0">
                        <a:solidFill>
                          <a:srgbClr val="000000"/>
                        </a:solidFill>
                        <a:latin typeface="Arial Narrow" pitchFamily="34" charset="0"/>
                      </a:endParaRP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X</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047">
                <a:tc>
                  <a:txBody>
                    <a:bodyPr/>
                    <a:lstStyle/>
                    <a:p>
                      <a:pPr algn="l" fontAlgn="ctr"/>
                      <a:r>
                        <a:rPr lang="es-MX" sz="1400" b="0" i="0" u="none" strike="noStrike" dirty="0">
                          <a:solidFill>
                            <a:srgbClr val="000000"/>
                          </a:solidFill>
                          <a:latin typeface="Arial Narrow" pitchFamily="34" charset="0"/>
                        </a:rPr>
                        <a:t>Auditoría JAL/SIGLO XXI-REPSS/17</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latin typeface="Arial Narrow" pitchFamily="34" charset="0"/>
                        </a:rPr>
                        <a:t>OPD </a:t>
                      </a:r>
                      <a:br>
                        <a:rPr lang="es-MX" sz="1000" b="0" i="0" u="none" strike="noStrike">
                          <a:solidFill>
                            <a:srgbClr val="000000"/>
                          </a:solidFill>
                          <a:latin typeface="Arial Narrow" pitchFamily="34" charset="0"/>
                        </a:rPr>
                      </a:br>
                      <a:r>
                        <a:rPr lang="es-MX" sz="1000" b="0" i="0" u="none" strike="noStrike">
                          <a:solidFill>
                            <a:srgbClr val="000000"/>
                          </a:solidFill>
                          <a:latin typeface="Arial Narrow" pitchFamily="34" charset="0"/>
                        </a:rPr>
                        <a:t>REPSS JAL</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3</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latin typeface="Arial Narrow" pitchFamily="34" charset="0"/>
                        </a:rPr>
                        <a:t>$ 10.4 </a:t>
                      </a:r>
                      <a:r>
                        <a:rPr lang="es-MX" sz="1200" b="0" i="0" u="none" strike="noStrike" dirty="0" err="1">
                          <a:solidFill>
                            <a:srgbClr val="000000"/>
                          </a:solidFill>
                          <a:latin typeface="Arial Narrow" pitchFamily="34" charset="0"/>
                        </a:rPr>
                        <a:t>Mio</a:t>
                      </a:r>
                      <a:endParaRPr lang="es-MX" sz="1200" b="0" i="0" u="none" strike="noStrike" dirty="0">
                        <a:solidFill>
                          <a:srgbClr val="000000"/>
                        </a:solidFill>
                        <a:latin typeface="Arial Narrow" pitchFamily="34" charset="0"/>
                      </a:endParaRP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latin typeface="Arial Narrow" pitchFamily="34" charset="0"/>
                        </a:rPr>
                        <a:t>Atendida.</a:t>
                      </a:r>
                      <a:br>
                        <a:rPr lang="es-MX" sz="1050" b="0" i="0" u="none" strike="noStrike" dirty="0">
                          <a:solidFill>
                            <a:srgbClr val="000000"/>
                          </a:solidFill>
                          <a:latin typeface="Arial Narrow" pitchFamily="34" charset="0"/>
                        </a:rPr>
                      </a:br>
                      <a:r>
                        <a:rPr lang="es-MX" sz="1050" b="0" i="0" u="none" strike="noStrike" dirty="0">
                          <a:solidFill>
                            <a:srgbClr val="000000"/>
                          </a:solidFill>
                          <a:latin typeface="Arial Narrow" pitchFamily="34" charset="0"/>
                        </a:rPr>
                        <a:t> Por 9.2 </a:t>
                      </a:r>
                      <a:r>
                        <a:rPr lang="es-MX" sz="1050" b="0" i="0" u="none" strike="noStrike" dirty="0" err="1">
                          <a:solidFill>
                            <a:srgbClr val="000000"/>
                          </a:solidFill>
                          <a:latin typeface="Arial Narrow" pitchFamily="34" charset="0"/>
                        </a:rPr>
                        <a:t>Mio</a:t>
                      </a:r>
                      <a:r>
                        <a:rPr lang="es-MX" sz="1050" b="0" i="0" u="none" strike="noStrike" dirty="0">
                          <a:solidFill>
                            <a:srgbClr val="000000"/>
                          </a:solidFill>
                          <a:latin typeface="Arial Narrow" pitchFamily="34" charset="0"/>
                        </a:rPr>
                        <a:t>, queda pendiente al REPSS un saldo de 1.2 </a:t>
                      </a:r>
                      <a:r>
                        <a:rPr lang="es-MX" sz="1050" b="0" i="0" u="none" strike="noStrike" dirty="0" err="1">
                          <a:solidFill>
                            <a:srgbClr val="000000"/>
                          </a:solidFill>
                          <a:latin typeface="Arial Narrow" pitchFamily="34" charset="0"/>
                        </a:rPr>
                        <a:t>Mio</a:t>
                      </a:r>
                      <a:r>
                        <a:rPr lang="es-MX" sz="1050" b="0" i="0" u="none" strike="noStrike" dirty="0">
                          <a:solidFill>
                            <a:srgbClr val="000000"/>
                          </a:solidFill>
                          <a:latin typeface="Arial Narrow" pitchFamily="34" charset="0"/>
                        </a:rPr>
                        <a:t>. Estamos en espera de información y colaboración del OPD SSJ para comprobación faltante del recurso.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latin typeface="Arial Narrow" pitchFamily="34" charset="0"/>
                        </a:rPr>
                        <a:t>X</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367">
                <a:tc gridSpan="4">
                  <a:txBody>
                    <a:bodyPr/>
                    <a:lstStyle/>
                    <a:p>
                      <a:pPr algn="l" fontAlgn="ctr"/>
                      <a:r>
                        <a:rPr lang="es-MX" sz="1000" b="0" i="0" u="none" strike="noStrike">
                          <a:solidFill>
                            <a:srgbClr val="000000"/>
                          </a:solidFill>
                          <a:latin typeface="Arial Narrow" pitchFamily="34" charset="0"/>
                        </a:rPr>
                        <a:t>** 09 septiembre al 31 diciembre 2015 y del 01 enero al 15 noviembre 2016 </a:t>
                      </a:r>
                    </a:p>
                  </a:txBody>
                  <a:tcPr marL="3729" marR="3729" marT="3729"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endParaRPr lang="es-MX"/>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1000" b="0" i="0" u="none" strike="noStrike">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1000" b="0" i="0" u="none" strike="noStrike">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1000" b="0" i="0" u="none" strike="noStrike">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1000" b="0" i="0" u="none" strike="noStrike" dirty="0">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6 / </a:t>
            </a:r>
            <a:r>
              <a:rPr lang="es-MX" sz="2000" b="1" dirty="0" smtClean="0">
                <a:effectLst>
                  <a:outerShdw blurRad="38100" dist="38100" dir="2700000" algn="tl">
                    <a:srgbClr val="000000">
                      <a:alpha val="43137"/>
                    </a:srgbClr>
                  </a:outerShdw>
                </a:effectLst>
                <a:latin typeface="Arial Narrow" pitchFamily="34" charset="0"/>
              </a:rPr>
              <a:t>CAMBIOS EN ESTRUCTURA OIC Y AUDITORIAS</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8 Tabla"/>
          <p:cNvGraphicFramePr>
            <a:graphicFrameLocks noGrp="1"/>
          </p:cNvGraphicFramePr>
          <p:nvPr/>
        </p:nvGraphicFramePr>
        <p:xfrm>
          <a:off x="395536" y="1988840"/>
          <a:ext cx="7632849" cy="3235015"/>
        </p:xfrm>
        <a:graphic>
          <a:graphicData uri="http://schemas.openxmlformats.org/drawingml/2006/table">
            <a:tbl>
              <a:tblPr/>
              <a:tblGrid>
                <a:gridCol w="1438749"/>
                <a:gridCol w="858517"/>
                <a:gridCol w="1111580"/>
                <a:gridCol w="1185686"/>
                <a:gridCol w="1166108"/>
                <a:gridCol w="432048"/>
                <a:gridCol w="432048"/>
                <a:gridCol w="432048"/>
                <a:gridCol w="576065"/>
              </a:tblGrid>
              <a:tr h="431895">
                <a:tc gridSpan="9">
                  <a:txBody>
                    <a:bodyPr/>
                    <a:lstStyle/>
                    <a:p>
                      <a:pPr algn="ctr" fontAlgn="b"/>
                      <a:r>
                        <a:rPr lang="es-MX" sz="1400" b="1" i="0" u="none" strike="noStrike" dirty="0">
                          <a:solidFill>
                            <a:srgbClr val="000000"/>
                          </a:solidFill>
                          <a:latin typeface="Arial Narrow" pitchFamily="34" charset="0"/>
                        </a:rPr>
                        <a:t> EJERCICIO 2017</a:t>
                      </a:r>
                    </a:p>
                  </a:txBody>
                  <a:tcPr marL="3729" marR="3729" marT="3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31895">
                <a:tc>
                  <a:txBody>
                    <a:bodyPr/>
                    <a:lstStyle/>
                    <a:p>
                      <a:pPr algn="ctr" fontAlgn="ctr"/>
                      <a:r>
                        <a:rPr lang="es-MX" sz="1400" b="1" i="0" u="none" strike="noStrike" dirty="0">
                          <a:solidFill>
                            <a:srgbClr val="000000"/>
                          </a:solidFill>
                          <a:latin typeface="Arial Narrow" pitchFamily="34" charset="0"/>
                        </a:rPr>
                        <a:t>Auditoria</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400" b="1" i="0" u="none" strike="noStrike" dirty="0">
                          <a:solidFill>
                            <a:srgbClr val="000000"/>
                          </a:solidFill>
                          <a:latin typeface="Arial Narrow" pitchFamily="34" charset="0"/>
                        </a:rPr>
                        <a:t>Ente</a:t>
                      </a:r>
                    </a:p>
                  </a:txBody>
                  <a:tcPr marL="3729" marR="3729" marT="3729" marB="0" anchor="ctr">
                    <a:lnL w="12700" cap="flat" cmpd="sng" algn="ctr">
                      <a:solidFill>
                        <a:srgbClr val="000000"/>
                      </a:solidFill>
                      <a:prstDash val="solid"/>
                      <a:round/>
                      <a:headEnd type="none" w="med" len="med"/>
                      <a:tailEnd type="none" w="med" len="med"/>
                    </a:lnL>
                    <a:solidFill>
                      <a:schemeClr val="bg1">
                        <a:lumMod val="85000"/>
                      </a:schemeClr>
                    </a:solidFill>
                  </a:tcPr>
                </a:tc>
                <a:tc rowSpan="2">
                  <a:txBody>
                    <a:bodyPr/>
                    <a:lstStyle/>
                    <a:p>
                      <a:pPr algn="ctr" fontAlgn="ctr"/>
                      <a:r>
                        <a:rPr lang="es-MX" sz="1400" b="1" i="0" u="none" strike="noStrike" dirty="0">
                          <a:solidFill>
                            <a:srgbClr val="000000"/>
                          </a:solidFill>
                          <a:latin typeface="Arial Narrow" pitchFamily="34" charset="0"/>
                        </a:rPr>
                        <a:t>Núm.  de observaciones o resultados</a:t>
                      </a:r>
                    </a:p>
                  </a:txBody>
                  <a:tcPr marL="3729" marR="3729" marT="3729" marB="0" anchor="ctr">
                    <a:solidFill>
                      <a:schemeClr val="bg1">
                        <a:lumMod val="85000"/>
                      </a:schemeClr>
                    </a:solidFill>
                  </a:tcPr>
                </a:tc>
                <a:tc>
                  <a:txBody>
                    <a:bodyPr/>
                    <a:lstStyle/>
                    <a:p>
                      <a:pPr algn="ctr" fontAlgn="ctr"/>
                      <a:r>
                        <a:rPr lang="es-MX" sz="1400" b="1" i="0" u="none" strike="noStrike" dirty="0">
                          <a:solidFill>
                            <a:srgbClr val="000000"/>
                          </a:solidFill>
                          <a:latin typeface="Arial Narrow" pitchFamily="34" charset="0"/>
                        </a:rPr>
                        <a:t>Monto</a:t>
                      </a:r>
                    </a:p>
                  </a:txBody>
                  <a:tcPr marL="3729" marR="3729" marT="3729" marB="0" anchor="ctr">
                    <a:solidFill>
                      <a:schemeClr val="bg1">
                        <a:lumMod val="85000"/>
                      </a:schemeClr>
                    </a:solidFill>
                  </a:tcPr>
                </a:tc>
                <a:tc rowSpan="2">
                  <a:txBody>
                    <a:bodyPr/>
                    <a:lstStyle/>
                    <a:p>
                      <a:pPr algn="ctr" fontAlgn="ctr"/>
                      <a:r>
                        <a:rPr lang="es-MX" sz="1400" b="1" i="0" u="none" strike="noStrike" dirty="0">
                          <a:solidFill>
                            <a:srgbClr val="000000"/>
                          </a:solidFill>
                          <a:latin typeface="Arial Narrow" pitchFamily="34" charset="0"/>
                        </a:rPr>
                        <a:t>Estatus</a:t>
                      </a:r>
                    </a:p>
                  </a:txBody>
                  <a:tcPr marL="3729" marR="3729" marT="3729" marB="0" anchor="ctr">
                    <a:solidFill>
                      <a:schemeClr val="bg1">
                        <a:lumMod val="85000"/>
                      </a:schemeClr>
                    </a:solidFill>
                  </a:tcPr>
                </a:tc>
                <a:tc gridSpan="4">
                  <a:txBody>
                    <a:bodyPr/>
                    <a:lstStyle/>
                    <a:p>
                      <a:pPr algn="ctr" fontAlgn="ctr"/>
                      <a:r>
                        <a:rPr lang="es-MX" sz="1000" b="1" i="0" u="none" strike="noStrike" dirty="0">
                          <a:solidFill>
                            <a:srgbClr val="000000"/>
                          </a:solidFill>
                          <a:latin typeface="Arial Narrow" pitchFamily="34" charset="0"/>
                        </a:rPr>
                        <a:t>Ente fiscalizador</a:t>
                      </a:r>
                    </a:p>
                  </a:txBody>
                  <a:tcPr marL="3729" marR="3729" marT="3729" marB="0" anchor="c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04362">
                <a:tc>
                  <a:txBody>
                    <a:bodyPr/>
                    <a:lstStyle/>
                    <a:p>
                      <a:pPr algn="ctr" fontAlgn="ctr"/>
                      <a:r>
                        <a:rPr lang="es-MX" sz="1400" b="1" i="0" u="none" strike="noStrike" dirty="0">
                          <a:solidFill>
                            <a:srgbClr val="000000"/>
                          </a:solidFill>
                          <a:latin typeface="Arial Narrow" pitchFamily="34" charset="0"/>
                        </a:rPr>
                        <a:t> /acto fiscalización</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400" b="1" i="0" u="none" strike="noStrike" dirty="0">
                          <a:solidFill>
                            <a:srgbClr val="000000"/>
                          </a:solidFill>
                          <a:latin typeface="Arial Narrow" pitchFamily="34" charset="0"/>
                        </a:rPr>
                        <a:t>auditado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s-MX"/>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latin typeface="Arial Narrow" pitchFamily="34" charset="0"/>
                        </a:rPr>
                        <a:t>Observado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s-MX"/>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Arial Narrow" pitchFamily="34" charset="0"/>
                        </a:rPr>
                        <a:t>ASF</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000" b="1" i="0" u="none" strike="noStrike" dirty="0">
                          <a:solidFill>
                            <a:srgbClr val="000000"/>
                          </a:solidFill>
                          <a:latin typeface="Arial Narrow" pitchFamily="34" charset="0"/>
                        </a:rPr>
                        <a:t>CE</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000" b="1" i="0" u="none" strike="noStrike" dirty="0">
                          <a:solidFill>
                            <a:srgbClr val="000000"/>
                          </a:solidFill>
                          <a:latin typeface="Arial Narrow" pitchFamily="34" charset="0"/>
                        </a:rPr>
                        <a:t>TESOFE</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000" b="1" i="0" u="none" strike="noStrike" dirty="0">
                          <a:solidFill>
                            <a:srgbClr val="000000"/>
                          </a:solidFill>
                          <a:latin typeface="Arial Narrow" pitchFamily="34" charset="0"/>
                        </a:rPr>
                        <a:t>SFP/CE</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1223054">
                <a:tc>
                  <a:txBody>
                    <a:bodyPr/>
                    <a:lstStyle/>
                    <a:p>
                      <a:pPr algn="l" fontAlgn="ctr"/>
                      <a:r>
                        <a:rPr lang="es-MX" sz="1400" b="0" i="0" u="none" strike="noStrike" dirty="0">
                          <a:solidFill>
                            <a:srgbClr val="000000"/>
                          </a:solidFill>
                          <a:latin typeface="Arial Narrow" pitchFamily="34" charset="0"/>
                        </a:rPr>
                        <a:t>Auditoria 114/N-18/2017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OPD </a:t>
                      </a:r>
                      <a:br>
                        <a:rPr lang="es-MX" sz="1400" b="0" i="0" u="none" strike="noStrike" dirty="0">
                          <a:solidFill>
                            <a:srgbClr val="000000"/>
                          </a:solidFill>
                          <a:latin typeface="Arial Narrow" pitchFamily="34" charset="0"/>
                        </a:rPr>
                      </a:br>
                      <a:r>
                        <a:rPr lang="es-MX" sz="1400" b="0" i="0" u="none" strike="noStrike" dirty="0">
                          <a:solidFill>
                            <a:srgbClr val="000000"/>
                          </a:solidFill>
                          <a:latin typeface="Arial Narrow" pitchFamily="34" charset="0"/>
                        </a:rPr>
                        <a:t>REPSS JAL</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En proceso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En proceso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Actualmente se encuentra en proceso.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X</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772">
                <a:tc gridSpan="2">
                  <a:txBody>
                    <a:bodyPr/>
                    <a:lstStyle/>
                    <a:p>
                      <a:pPr algn="l" fontAlgn="b"/>
                      <a:r>
                        <a:rPr lang="es-MX" sz="1400" b="0" i="0" u="none" strike="noStrike" dirty="0">
                          <a:solidFill>
                            <a:srgbClr val="000000"/>
                          </a:solidFill>
                          <a:latin typeface="Arial Narrow" pitchFamily="34" charset="0"/>
                        </a:rPr>
                        <a:t>*** 01 enero al </a:t>
                      </a:r>
                      <a:endParaRPr lang="es-MX" sz="1400" b="0" i="0" u="none" strike="noStrike" dirty="0" smtClean="0">
                        <a:solidFill>
                          <a:srgbClr val="000000"/>
                        </a:solidFill>
                        <a:latin typeface="Arial Narrow" pitchFamily="34" charset="0"/>
                      </a:endParaRPr>
                    </a:p>
                    <a:p>
                      <a:pPr algn="l" fontAlgn="b"/>
                      <a:r>
                        <a:rPr lang="es-MX" sz="1400" b="0" i="0" u="none" strike="noStrike" dirty="0" smtClean="0">
                          <a:solidFill>
                            <a:srgbClr val="000000"/>
                          </a:solidFill>
                          <a:latin typeface="Arial Narrow" pitchFamily="34" charset="0"/>
                        </a:rPr>
                        <a:t>30 de</a:t>
                      </a:r>
                      <a:r>
                        <a:rPr lang="es-MX" sz="1400" b="0" i="0" u="none" strike="noStrike" baseline="0" dirty="0" smtClean="0">
                          <a:solidFill>
                            <a:srgbClr val="000000"/>
                          </a:solidFill>
                          <a:latin typeface="Arial Narrow" pitchFamily="34" charset="0"/>
                        </a:rPr>
                        <a:t> </a:t>
                      </a:r>
                      <a:r>
                        <a:rPr lang="es-MX" sz="1400" b="0" i="0" u="none" strike="noStrike" dirty="0" smtClean="0">
                          <a:solidFill>
                            <a:srgbClr val="000000"/>
                          </a:solidFill>
                          <a:latin typeface="Arial Narrow" pitchFamily="34" charset="0"/>
                        </a:rPr>
                        <a:t> noviembre 2017</a:t>
                      </a:r>
                      <a:endParaRPr lang="es-MX" sz="1400" b="0" i="0" u="none" strike="noStrike" dirty="0">
                        <a:solidFill>
                          <a:srgbClr val="000000"/>
                        </a:solidFill>
                        <a:latin typeface="Arial Narrow" pitchFamily="34" charset="0"/>
                      </a:endParaRPr>
                    </a:p>
                    <a:p>
                      <a:pPr algn="ctr"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b"/>
                      <a:endParaRPr lang="es-MX" sz="1400" b="0" i="0" u="none" strike="noStrike" dirty="0">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MX" sz="1400" b="0" i="0" u="none" strike="noStrike" dirty="0">
                          <a:solidFill>
                            <a:srgbClr val="000000"/>
                          </a:solidFill>
                          <a:latin typeface="Arial Narrow" pitchFamily="34" charset="0"/>
                        </a:rPr>
                        <a:t> </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smtClean="0">
                <a:effectLst>
                  <a:outerShdw blurRad="38100" dist="38100" dir="2700000" algn="tl">
                    <a:srgbClr val="000000">
                      <a:alpha val="43137"/>
                    </a:srgbClr>
                  </a:outerShdw>
                </a:effectLst>
                <a:latin typeface="Arial Narrow" pitchFamily="34" charset="0"/>
              </a:rPr>
              <a:t>TEMAS INFORMATIVOS  / 6 / </a:t>
            </a:r>
            <a:r>
              <a:rPr lang="es-MX" sz="2000" b="1" dirty="0" smtClean="0">
                <a:effectLst>
                  <a:outerShdw blurRad="38100" dist="38100" dir="2700000" algn="tl">
                    <a:srgbClr val="000000">
                      <a:alpha val="43137"/>
                    </a:srgbClr>
                  </a:outerShdw>
                </a:effectLst>
                <a:latin typeface="Arial Narrow" pitchFamily="34" charset="0"/>
              </a:rPr>
              <a:t>CAMBIOS EN ESTRUCTURA OIC Y AUDITORIAS</a:t>
            </a:r>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8 Tabla"/>
          <p:cNvGraphicFramePr>
            <a:graphicFrameLocks noGrp="1"/>
          </p:cNvGraphicFramePr>
          <p:nvPr/>
        </p:nvGraphicFramePr>
        <p:xfrm>
          <a:off x="323528" y="1700808"/>
          <a:ext cx="7488829" cy="3744898"/>
        </p:xfrm>
        <a:graphic>
          <a:graphicData uri="http://schemas.openxmlformats.org/drawingml/2006/table">
            <a:tbl>
              <a:tblPr/>
              <a:tblGrid>
                <a:gridCol w="1584176"/>
                <a:gridCol w="936104"/>
                <a:gridCol w="1152128"/>
                <a:gridCol w="864096"/>
                <a:gridCol w="1152128"/>
                <a:gridCol w="432048"/>
                <a:gridCol w="360040"/>
                <a:gridCol w="576064"/>
                <a:gridCol w="432045"/>
              </a:tblGrid>
              <a:tr h="228909">
                <a:tc gridSpan="9">
                  <a:txBody>
                    <a:bodyPr/>
                    <a:lstStyle/>
                    <a:p>
                      <a:pPr algn="ctr" fontAlgn="b"/>
                      <a:r>
                        <a:rPr lang="es-MX" sz="1400" b="1" i="0" u="none" strike="noStrike" dirty="0">
                          <a:solidFill>
                            <a:srgbClr val="000000"/>
                          </a:solidFill>
                          <a:latin typeface="Arial Narrow" pitchFamily="34" charset="0"/>
                        </a:rPr>
                        <a:t> EJERCICIO 2017</a:t>
                      </a:r>
                    </a:p>
                  </a:txBody>
                  <a:tcPr marL="3729" marR="3729" marT="37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8909">
                <a:tc>
                  <a:txBody>
                    <a:bodyPr/>
                    <a:lstStyle/>
                    <a:p>
                      <a:pPr algn="ctr" fontAlgn="ctr"/>
                      <a:r>
                        <a:rPr lang="es-MX" sz="1400" b="1" i="0" u="none" strike="noStrike" dirty="0">
                          <a:solidFill>
                            <a:srgbClr val="000000"/>
                          </a:solidFill>
                          <a:latin typeface="Arial Narrow" pitchFamily="34" charset="0"/>
                        </a:rPr>
                        <a:t>Auditoria</a:t>
                      </a:r>
                    </a:p>
                  </a:txBody>
                  <a:tcPr marL="3729" marR="3729" marT="3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400" b="1" i="0" u="none" strike="noStrike" dirty="0">
                          <a:solidFill>
                            <a:srgbClr val="000000"/>
                          </a:solidFill>
                          <a:latin typeface="Arial Narrow" pitchFamily="34" charset="0"/>
                        </a:rPr>
                        <a:t>Ente</a:t>
                      </a:r>
                    </a:p>
                  </a:txBody>
                  <a:tcPr marL="3729" marR="3729" marT="3729" marB="0" anchor="ctr">
                    <a:lnL w="12700" cap="flat" cmpd="sng" algn="ctr">
                      <a:solidFill>
                        <a:srgbClr val="000000"/>
                      </a:solidFill>
                      <a:prstDash val="solid"/>
                      <a:round/>
                      <a:headEnd type="none" w="med" len="med"/>
                      <a:tailEnd type="none" w="med" len="med"/>
                    </a:lnL>
                    <a:solidFill>
                      <a:schemeClr val="bg1">
                        <a:lumMod val="85000"/>
                      </a:schemeClr>
                    </a:solidFill>
                  </a:tcPr>
                </a:tc>
                <a:tc rowSpan="2">
                  <a:txBody>
                    <a:bodyPr/>
                    <a:lstStyle/>
                    <a:p>
                      <a:pPr algn="ctr" fontAlgn="ctr"/>
                      <a:r>
                        <a:rPr lang="es-MX" sz="1400" b="1" i="0" u="none" strike="noStrike" dirty="0">
                          <a:solidFill>
                            <a:srgbClr val="000000"/>
                          </a:solidFill>
                          <a:latin typeface="Arial Narrow" pitchFamily="34" charset="0"/>
                        </a:rPr>
                        <a:t>Núm.  de observaciones o resultados</a:t>
                      </a:r>
                    </a:p>
                  </a:txBody>
                  <a:tcPr marL="3729" marR="3729" marT="3729" marB="0" anchor="ctr">
                    <a:solidFill>
                      <a:schemeClr val="bg1">
                        <a:lumMod val="85000"/>
                      </a:schemeClr>
                    </a:solidFill>
                  </a:tcPr>
                </a:tc>
                <a:tc>
                  <a:txBody>
                    <a:bodyPr/>
                    <a:lstStyle/>
                    <a:p>
                      <a:pPr algn="ctr" fontAlgn="ctr"/>
                      <a:r>
                        <a:rPr lang="es-MX" sz="1400" b="1" i="0" u="none" strike="noStrike" dirty="0">
                          <a:solidFill>
                            <a:srgbClr val="000000"/>
                          </a:solidFill>
                          <a:latin typeface="Arial Narrow" pitchFamily="34" charset="0"/>
                        </a:rPr>
                        <a:t>Monto</a:t>
                      </a:r>
                    </a:p>
                  </a:txBody>
                  <a:tcPr marL="3729" marR="3729" marT="3729" marB="0" anchor="ctr">
                    <a:solidFill>
                      <a:schemeClr val="bg1">
                        <a:lumMod val="85000"/>
                      </a:schemeClr>
                    </a:solidFill>
                  </a:tcPr>
                </a:tc>
                <a:tc rowSpan="2">
                  <a:txBody>
                    <a:bodyPr/>
                    <a:lstStyle/>
                    <a:p>
                      <a:pPr algn="ctr" fontAlgn="ctr"/>
                      <a:r>
                        <a:rPr lang="es-MX" sz="1400" b="1" i="0" u="none" strike="noStrike" dirty="0">
                          <a:solidFill>
                            <a:srgbClr val="000000"/>
                          </a:solidFill>
                          <a:latin typeface="Arial Narrow" pitchFamily="34" charset="0"/>
                        </a:rPr>
                        <a:t>Estatus</a:t>
                      </a:r>
                    </a:p>
                  </a:txBody>
                  <a:tcPr marL="3729" marR="3729" marT="3729" marB="0" anchor="ctr">
                    <a:solidFill>
                      <a:schemeClr val="bg1">
                        <a:lumMod val="85000"/>
                      </a:schemeClr>
                    </a:solidFill>
                  </a:tcPr>
                </a:tc>
                <a:tc gridSpan="4">
                  <a:txBody>
                    <a:bodyPr/>
                    <a:lstStyle/>
                    <a:p>
                      <a:pPr algn="ctr" fontAlgn="ctr"/>
                      <a:r>
                        <a:rPr lang="es-MX" sz="1000" b="1" i="0" u="none" strike="noStrike" dirty="0">
                          <a:solidFill>
                            <a:srgbClr val="000000"/>
                          </a:solidFill>
                          <a:latin typeface="Arial Narrow" pitchFamily="34" charset="0"/>
                        </a:rPr>
                        <a:t>Ente fiscalizador</a:t>
                      </a:r>
                    </a:p>
                  </a:txBody>
                  <a:tcPr marL="3729" marR="3729" marT="3729" marB="0" anchor="ctr">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06982">
                <a:tc>
                  <a:txBody>
                    <a:bodyPr/>
                    <a:lstStyle/>
                    <a:p>
                      <a:pPr algn="ctr" fontAlgn="ctr"/>
                      <a:r>
                        <a:rPr lang="es-MX" sz="1400" b="1" i="0" u="none" strike="noStrike" dirty="0">
                          <a:solidFill>
                            <a:srgbClr val="000000"/>
                          </a:solidFill>
                          <a:latin typeface="Arial Narrow" pitchFamily="34" charset="0"/>
                        </a:rPr>
                        <a:t> /acto fiscalización</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400" b="1" i="0" u="none" strike="noStrike" dirty="0">
                          <a:solidFill>
                            <a:srgbClr val="000000"/>
                          </a:solidFill>
                          <a:latin typeface="Arial Narrow" pitchFamily="34" charset="0"/>
                        </a:rPr>
                        <a:t>auditado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s-MX"/>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latin typeface="Arial Narrow" pitchFamily="34" charset="0"/>
                        </a:rPr>
                        <a:t>Observado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s-MX"/>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Arial Narrow" pitchFamily="34" charset="0"/>
                        </a:rPr>
                        <a:t>ASF</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000" b="1" i="0" u="none" strike="noStrike" dirty="0">
                          <a:solidFill>
                            <a:srgbClr val="000000"/>
                          </a:solidFill>
                          <a:latin typeface="Arial Narrow" pitchFamily="34" charset="0"/>
                        </a:rPr>
                        <a:t>CE</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000" b="1" i="0" u="none" strike="noStrike" dirty="0">
                          <a:solidFill>
                            <a:srgbClr val="000000"/>
                          </a:solidFill>
                          <a:latin typeface="Arial Narrow" pitchFamily="34" charset="0"/>
                        </a:rPr>
                        <a:t>TESOFE</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MX" sz="1000" b="1" i="0" u="none" strike="noStrike" dirty="0">
                          <a:solidFill>
                            <a:srgbClr val="000000"/>
                          </a:solidFill>
                          <a:latin typeface="Arial Narrow" pitchFamily="34" charset="0"/>
                        </a:rPr>
                        <a:t>SFP/CE</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1529537">
                <a:tc>
                  <a:txBody>
                    <a:bodyPr/>
                    <a:lstStyle/>
                    <a:p>
                      <a:pPr algn="just" fontAlgn="ctr"/>
                      <a:r>
                        <a:rPr lang="es-MX" sz="1400" b="0" i="0" u="none" strike="noStrike">
                          <a:solidFill>
                            <a:srgbClr val="000000"/>
                          </a:solidFill>
                          <a:latin typeface="Arial Narrow" pitchFamily="34" charset="0"/>
                        </a:rPr>
                        <a:t>Auditoría No. 1013-DS-GF Recursos Federales Transferidos a través del Acuerso de coordinación celebrado entre la Secretaria de Salud y la Entidad Federativa</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latin typeface="Arial Narrow" pitchFamily="34" charset="0"/>
                        </a:rPr>
                        <a:t>OPD</a:t>
                      </a:r>
                      <a:br>
                        <a:rPr lang="es-MX" sz="1400" b="0" i="0" u="none" strike="noStrike">
                          <a:solidFill>
                            <a:srgbClr val="000000"/>
                          </a:solidFill>
                          <a:latin typeface="Arial Narrow" pitchFamily="34" charset="0"/>
                        </a:rPr>
                      </a:br>
                      <a:r>
                        <a:rPr lang="es-MX" sz="1400" b="0" i="0" u="none" strike="noStrike">
                          <a:solidFill>
                            <a:srgbClr val="000000"/>
                          </a:solidFill>
                          <a:latin typeface="Arial Narrow" pitchFamily="34" charset="0"/>
                        </a:rPr>
                        <a:t>REPSS JAL y OPDSSJ</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En proceso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En proceso</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Actualmente se encuentra en proceso de la etapa de planeación.</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Arial Narrow" pitchFamily="34" charset="0"/>
                        </a:rPr>
                        <a:t>X</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latin typeface="Arial Narrow" pitchFamily="34" charset="0"/>
                        </a:rPr>
                        <a:t> </a:t>
                      </a:r>
                    </a:p>
                  </a:txBody>
                  <a:tcPr marL="3729" marR="3729" marT="37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960">
                <a:tc gridSpan="5">
                  <a:txBody>
                    <a:bodyPr/>
                    <a:lstStyle/>
                    <a:p>
                      <a:pPr algn="l" fontAlgn="b"/>
                      <a:r>
                        <a:rPr lang="es-MX" sz="1200" b="0" i="0" u="none" strike="noStrike" dirty="0">
                          <a:solidFill>
                            <a:srgbClr val="000000"/>
                          </a:solidFill>
                          <a:latin typeface="Arial Narrow" pitchFamily="34" charset="0"/>
                        </a:rPr>
                        <a:t>La presente </a:t>
                      </a:r>
                      <a:r>
                        <a:rPr lang="es-MX" sz="1200" b="0" i="0" u="none" strike="noStrike" dirty="0" smtClean="0">
                          <a:solidFill>
                            <a:srgbClr val="000000"/>
                          </a:solidFill>
                          <a:latin typeface="Arial Narrow" pitchFamily="34" charset="0"/>
                        </a:rPr>
                        <a:t>información </a:t>
                      </a:r>
                      <a:r>
                        <a:rPr lang="es-MX" sz="1200" b="0" i="0" u="none" strike="noStrike" dirty="0">
                          <a:solidFill>
                            <a:srgbClr val="000000"/>
                          </a:solidFill>
                          <a:latin typeface="Arial Narrow" pitchFamily="34" charset="0"/>
                        </a:rPr>
                        <a:t>corresponde a las auditorías que han sufrido </a:t>
                      </a:r>
                      <a:r>
                        <a:rPr lang="es-MX" sz="1200" b="0" i="0" u="none" strike="noStrike" dirty="0" err="1">
                          <a:solidFill>
                            <a:srgbClr val="000000"/>
                          </a:solidFill>
                          <a:latin typeface="Arial Narrow" pitchFamily="34" charset="0"/>
                        </a:rPr>
                        <a:t>algun</a:t>
                      </a:r>
                      <a:r>
                        <a:rPr lang="es-MX" sz="1200" b="0" i="0" u="none" strike="noStrike" dirty="0">
                          <a:solidFill>
                            <a:srgbClr val="000000"/>
                          </a:solidFill>
                          <a:latin typeface="Arial Narrow" pitchFamily="34" charset="0"/>
                        </a:rPr>
                        <a:t> cambio y la misma es de carácter informativo.</a:t>
                      </a: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1200" b="0" i="0" u="none" strike="noStrike" dirty="0">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400" b="0" i="0" u="none" strike="noStrike">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400" b="0" i="0" u="none" strike="noStrike" dirty="0">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1400" b="0" i="0" u="none" strike="noStrike" dirty="0">
                        <a:solidFill>
                          <a:srgbClr val="000000"/>
                        </a:solidFill>
                        <a:latin typeface="Arial Narrow" pitchFamily="34" charset="0"/>
                      </a:endParaRPr>
                    </a:p>
                  </a:txBody>
                  <a:tcPr marL="3729" marR="3729" marT="3729"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CuadroTexto 6"/>
          <p:cNvSpPr txBox="1"/>
          <p:nvPr/>
        </p:nvSpPr>
        <p:spPr>
          <a:xfrm>
            <a:off x="1403648" y="2564904"/>
            <a:ext cx="5904656" cy="1938992"/>
          </a:xfrm>
          <a:prstGeom prst="rect">
            <a:avLst/>
          </a:prstGeom>
          <a:noFill/>
        </p:spPr>
        <p:txBody>
          <a:bodyPr wrap="square" rtlCol="0">
            <a:spAutoFit/>
          </a:bodyPr>
          <a:lstStyle/>
          <a:p>
            <a:pPr marL="342900" indent="19050" algn="ctr">
              <a:spcBef>
                <a:spcPct val="20000"/>
              </a:spcBef>
              <a:defRPr/>
            </a:pPr>
            <a:r>
              <a:rPr lang="es-MX" sz="6000" b="1" dirty="0" smtClean="0">
                <a:ln w="11430"/>
                <a:effectLst>
                  <a:outerShdw blurRad="60007" dist="310007" dir="7680000" sy="30000" kx="1300200" algn="ctr" rotWithShape="0">
                    <a:prstClr val="black">
                      <a:alpha val="32000"/>
                    </a:prstClr>
                  </a:outerShdw>
                </a:effectLst>
                <a:latin typeface="Arial Narrow" pitchFamily="34" charset="0"/>
              </a:rPr>
              <a:t>TEMAS PARA AUTORIZACIÓN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defRPr/>
            </a:pPr>
            <a:r>
              <a:rPr lang="es-MX" sz="2800" b="1" dirty="0" smtClean="0">
                <a:latin typeface="Arial Narrow" pitchFamily="34" charset="0"/>
              </a:rPr>
              <a:t>TEMAS PARA AUTORIZACIÓN</a:t>
            </a: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1043608" y="2420888"/>
            <a:ext cx="6624736" cy="2419124"/>
          </a:xfrm>
          <a:prstGeom prst="rect">
            <a:avLst/>
          </a:prstGeom>
        </p:spPr>
        <p:txBody>
          <a:bodyPr wrap="square">
            <a:spAutoFit/>
          </a:bodyPr>
          <a:lstStyle/>
          <a:p>
            <a:pPr marL="342900" indent="-342900" algn="just">
              <a:spcBef>
                <a:spcPct val="20000"/>
              </a:spcBef>
              <a:buFont typeface="+mj-lt"/>
              <a:buAutoNum type="arabicPeriod" startAt="7"/>
              <a:defRPr/>
            </a:pPr>
            <a:r>
              <a:rPr lang="es-MX" sz="2800" b="1" dirty="0" smtClean="0">
                <a:effectLst>
                  <a:outerShdw blurRad="38100" dist="38100" dir="2700000" algn="tl">
                    <a:srgbClr val="000000">
                      <a:alpha val="43137"/>
                    </a:srgbClr>
                  </a:outerShdw>
                </a:effectLst>
                <a:latin typeface="Arial Narrow" pitchFamily="34" charset="0"/>
              </a:rPr>
              <a:t>Autorización para iniciar el proceso de donación de vehículos.</a:t>
            </a:r>
          </a:p>
          <a:p>
            <a:pPr marL="342900" indent="-342900" algn="just">
              <a:spcBef>
                <a:spcPct val="20000"/>
              </a:spcBef>
              <a:buFont typeface="+mj-lt"/>
              <a:buAutoNum type="arabicPeriod" startAt="7"/>
              <a:defRPr/>
            </a:pPr>
            <a:endParaRPr lang="es-MX" sz="2800" b="1" dirty="0" smtClean="0">
              <a:effectLst>
                <a:outerShdw blurRad="38100" dist="38100" dir="2700000" algn="tl">
                  <a:srgbClr val="000000">
                    <a:alpha val="43137"/>
                  </a:srgbClr>
                </a:outerShdw>
              </a:effectLst>
              <a:latin typeface="Arial Narrow" pitchFamily="34" charset="0"/>
            </a:endParaRPr>
          </a:p>
          <a:p>
            <a:pPr marL="342900" indent="-342900" algn="just">
              <a:spcBef>
                <a:spcPct val="20000"/>
              </a:spcBef>
              <a:buFont typeface="+mj-lt"/>
              <a:buAutoNum type="arabicPeriod" startAt="7"/>
              <a:defRPr/>
            </a:pPr>
            <a:r>
              <a:rPr lang="es-MX" sz="2800" b="1" dirty="0" smtClean="0">
                <a:effectLst>
                  <a:outerShdw blurRad="38100" dist="38100" dir="2700000" algn="tl">
                    <a:srgbClr val="000000">
                      <a:alpha val="43137"/>
                    </a:srgbClr>
                  </a:outerShdw>
                </a:effectLst>
                <a:latin typeface="Arial Narrow" pitchFamily="34" charset="0"/>
              </a:rPr>
              <a:t>Autorización para utilizar rendimientos financieros.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defRPr/>
            </a:pPr>
            <a:r>
              <a:rPr lang="es-MX" sz="2800" b="1" dirty="0" smtClean="0">
                <a:latin typeface="Arial Narrow" pitchFamily="34" charset="0"/>
              </a:rPr>
              <a:t>TEMAS PARA AUTORIZACIÓN / 7 / </a:t>
            </a:r>
            <a:r>
              <a:rPr lang="es-MX" sz="2800" b="1" dirty="0" smtClean="0">
                <a:latin typeface="Arial Narrow" pitchFamily="34" charset="0"/>
              </a:rPr>
              <a:t>BAJA DE VEHÍCULOS </a:t>
            </a:r>
            <a:endParaRPr lang="es-MX" sz="2800" b="1" dirty="0" smtClean="0">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rot="16200000">
            <a:off x="5800782" y="3424354"/>
            <a:ext cx="4104455" cy="369332"/>
          </a:xfrm>
          <a:prstGeom prst="rect">
            <a:avLst/>
          </a:prstGeom>
        </p:spPr>
        <p:txBody>
          <a:bodyPr wrap="square">
            <a:spAutoFit/>
          </a:bodyPr>
          <a:lstStyle/>
          <a:p>
            <a:pPr algn="ctr"/>
            <a:r>
              <a:rPr lang="es-MX" b="1" dirty="0" smtClean="0">
                <a:latin typeface="Arial Narrow" pitchFamily="34" charset="0"/>
              </a:rPr>
              <a:t> </a:t>
            </a:r>
            <a:r>
              <a:rPr lang="es-MX" sz="1200" b="1" dirty="0" smtClean="0">
                <a:latin typeface="Arial Narrow" pitchFamily="34" charset="0"/>
              </a:rPr>
              <a:t>DICTAMEN DEL PARQUE VEHICULAR  PARA DONACION</a:t>
            </a:r>
            <a:endParaRPr lang="es-MX" sz="1400" b="1" dirty="0">
              <a:latin typeface="Arial Narrow" pitchFamily="34" charset="0"/>
            </a:endParaRPr>
          </a:p>
        </p:txBody>
      </p:sp>
      <p:graphicFrame>
        <p:nvGraphicFramePr>
          <p:cNvPr id="15" name="14 Tabla"/>
          <p:cNvGraphicFramePr>
            <a:graphicFrameLocks noGrp="1"/>
          </p:cNvGraphicFramePr>
          <p:nvPr/>
        </p:nvGraphicFramePr>
        <p:xfrm>
          <a:off x="395535" y="1545633"/>
          <a:ext cx="7272809" cy="4115615"/>
        </p:xfrm>
        <a:graphic>
          <a:graphicData uri="http://schemas.openxmlformats.org/drawingml/2006/table">
            <a:tbl>
              <a:tblPr>
                <a:tableStyleId>{08FB837D-C827-4EFA-A057-4D05807E0F7C}</a:tableStyleId>
              </a:tblPr>
              <a:tblGrid>
                <a:gridCol w="671078"/>
                <a:gridCol w="603970"/>
                <a:gridCol w="494920"/>
                <a:gridCol w="1286233"/>
                <a:gridCol w="832231"/>
                <a:gridCol w="2165252"/>
                <a:gridCol w="548047"/>
                <a:gridCol w="671078"/>
              </a:tblGrid>
              <a:tr h="313235">
                <a:tc>
                  <a:txBody>
                    <a:bodyPr/>
                    <a:lstStyle/>
                    <a:p>
                      <a:pPr algn="ctr" fontAlgn="ctr"/>
                      <a:r>
                        <a:rPr lang="es-MX" sz="900" b="1" u="none" strike="noStrike" dirty="0">
                          <a:latin typeface="Arial Narrow" pitchFamily="34" charset="0"/>
                        </a:rPr>
                        <a:t>TIPO</a:t>
                      </a:r>
                      <a:endParaRPr lang="es-MX" sz="9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900" b="1" u="none" strike="noStrike" dirty="0">
                          <a:latin typeface="Arial Narrow" pitchFamily="34" charset="0"/>
                        </a:rPr>
                        <a:t>PLACAS</a:t>
                      </a:r>
                      <a:endParaRPr lang="es-MX" sz="9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900" b="1" u="none" strike="noStrike" dirty="0">
                          <a:latin typeface="Arial Narrow" pitchFamily="34" charset="0"/>
                        </a:rPr>
                        <a:t>AÑO</a:t>
                      </a:r>
                      <a:endParaRPr lang="es-MX" sz="9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900" b="1" u="none" strike="noStrike" dirty="0">
                          <a:latin typeface="Arial Narrow" pitchFamily="34" charset="0"/>
                        </a:rPr>
                        <a:t>SERIE</a:t>
                      </a:r>
                      <a:endParaRPr lang="es-MX" sz="9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900" b="1" u="none" strike="noStrike" dirty="0">
                          <a:latin typeface="Arial Narrow" pitchFamily="34" charset="0"/>
                        </a:rPr>
                        <a:t>VALORACIÓN</a:t>
                      </a:r>
                      <a:endParaRPr lang="es-MX" sz="9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900" b="1" u="none" strike="noStrike" dirty="0">
                          <a:latin typeface="Arial Narrow" pitchFamily="34" charset="0"/>
                        </a:rPr>
                        <a:t>OBSERVACIONES</a:t>
                      </a:r>
                      <a:endParaRPr lang="es-MX" sz="9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900" b="1" u="none" strike="noStrike" dirty="0">
                          <a:latin typeface="Arial Narrow" pitchFamily="34" charset="0"/>
                        </a:rPr>
                        <a:t>KM .</a:t>
                      </a:r>
                      <a:endParaRPr lang="es-MX" sz="9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900" b="1" u="none" strike="noStrike" dirty="0">
                          <a:latin typeface="Arial Narrow" pitchFamily="34" charset="0"/>
                        </a:rPr>
                        <a:t>DICTAMEN</a:t>
                      </a:r>
                      <a:endParaRPr lang="es-MX" sz="900" b="1" i="0" u="none" strike="noStrike" dirty="0">
                        <a:solidFill>
                          <a:srgbClr val="000000"/>
                        </a:solidFill>
                        <a:latin typeface="Arial Narrow" pitchFamily="34" charset="0"/>
                      </a:endParaRPr>
                    </a:p>
                  </a:txBody>
                  <a:tcPr marL="0" marR="0" marT="0" marB="0" anchor="ctr">
                    <a:solidFill>
                      <a:srgbClr val="FFFF00"/>
                    </a:solidFill>
                  </a:tcPr>
                </a:tc>
              </a:tr>
              <a:tr h="0">
                <a:tc>
                  <a:txBody>
                    <a:bodyPr/>
                    <a:lstStyle/>
                    <a:p>
                      <a:pPr algn="ctr" fontAlgn="ctr"/>
                      <a:r>
                        <a:rPr lang="es-MX" sz="1050" b="1" i="0" u="none" strike="noStrike" dirty="0">
                          <a:solidFill>
                            <a:srgbClr val="000000"/>
                          </a:solidFill>
                          <a:latin typeface="Arial Narrow" pitchFamily="34" charset="0"/>
                        </a:rPr>
                        <a:t>TORNADO</a:t>
                      </a:r>
                    </a:p>
                  </a:txBody>
                  <a:tcPr marL="0" marR="0" marT="0" marB="0" anchor="ctr">
                    <a:solidFill>
                      <a:srgbClr val="FFC000"/>
                    </a:solidFill>
                  </a:tcPr>
                </a:tc>
                <a:tc>
                  <a:txBody>
                    <a:bodyPr/>
                    <a:lstStyle/>
                    <a:p>
                      <a:pPr algn="ctr" fontAlgn="ctr"/>
                      <a:r>
                        <a:rPr lang="es-MX" sz="1050" b="0" i="0" u="none" strike="noStrike" dirty="0">
                          <a:solidFill>
                            <a:srgbClr val="000000"/>
                          </a:solidFill>
                          <a:latin typeface="Arial Narrow" pitchFamily="34" charset="0"/>
                        </a:rPr>
                        <a:t>JS02072</a:t>
                      </a:r>
                    </a:p>
                  </a:txBody>
                  <a:tcPr marL="0" marR="0" marT="0" marB="0" anchor="ctr"/>
                </a:tc>
                <a:tc>
                  <a:txBody>
                    <a:bodyPr/>
                    <a:lstStyle/>
                    <a:p>
                      <a:pPr algn="ctr" fontAlgn="ctr"/>
                      <a:r>
                        <a:rPr lang="es-MX" sz="1050" b="0" i="0" u="none" strike="noStrike" dirty="0">
                          <a:solidFill>
                            <a:srgbClr val="000000"/>
                          </a:solidFill>
                          <a:latin typeface="Arial Narrow" pitchFamily="34" charset="0"/>
                        </a:rPr>
                        <a:t>2005</a:t>
                      </a:r>
                    </a:p>
                  </a:txBody>
                  <a:tcPr marL="0" marR="0" marT="0" marB="0" anchor="ctr"/>
                </a:tc>
                <a:tc>
                  <a:txBody>
                    <a:bodyPr/>
                    <a:lstStyle/>
                    <a:p>
                      <a:pPr algn="ctr" fontAlgn="ctr"/>
                      <a:r>
                        <a:rPr lang="es-MX" sz="1050" b="0" i="0" u="none" strike="noStrike">
                          <a:solidFill>
                            <a:srgbClr val="000000"/>
                          </a:solidFill>
                          <a:latin typeface="Arial Narrow" pitchFamily="34" charset="0"/>
                        </a:rPr>
                        <a:t>93CXM80RX5C223187</a:t>
                      </a:r>
                    </a:p>
                  </a:txBody>
                  <a:tcPr marL="0" marR="0" marT="0" marB="0" anchor="ctr"/>
                </a:tc>
                <a:tc>
                  <a:txBody>
                    <a:bodyPr/>
                    <a:lstStyle/>
                    <a:p>
                      <a:pPr algn="ctr" fontAlgn="ctr"/>
                      <a:r>
                        <a:rPr lang="es-MX" sz="900" b="0" i="0" u="none" strike="noStrike">
                          <a:solidFill>
                            <a:srgbClr val="000000"/>
                          </a:solidFill>
                          <a:latin typeface="Arial Narrow" pitchFamily="34" charset="0"/>
                        </a:rPr>
                        <a:t>MALO</a:t>
                      </a:r>
                    </a:p>
                  </a:txBody>
                  <a:tcPr marL="0" marR="0" marT="0" marB="0" anchor="ctr">
                    <a:solidFill>
                      <a:srgbClr val="FFC000"/>
                    </a:solidFill>
                  </a:tcPr>
                </a:tc>
                <a:tc>
                  <a:txBody>
                    <a:bodyPr/>
                    <a:lstStyle/>
                    <a:p>
                      <a:pPr algn="l" fontAlgn="ctr"/>
                      <a:r>
                        <a:rPr lang="es-MX" sz="900" b="0" i="0" u="none" strike="noStrike" dirty="0">
                          <a:solidFill>
                            <a:srgbClr val="000000"/>
                          </a:solidFill>
                          <a:latin typeface="Arial Narrow" pitchFamily="34" charset="0"/>
                        </a:rPr>
                        <a:t>*VEHÍCULO EN TALLER FIRESTONE DE LAGOS DE MORENO, (DESBIELADA) HACE YA 3 AÑOS                                            EN GESTIÒN PARA TRASLADARLA EN GRUA, TRAMITANDO SERVICIO, POR PARTE DE LA ASEGURADORA*</a:t>
                      </a:r>
                    </a:p>
                  </a:txBody>
                  <a:tcPr marL="0" marR="0" marT="0" marB="0" anchor="ctr"/>
                </a:tc>
                <a:tc>
                  <a:txBody>
                    <a:bodyPr/>
                    <a:lstStyle/>
                    <a:p>
                      <a:pPr algn="ctr" fontAlgn="ctr"/>
                      <a:r>
                        <a:rPr lang="es-MX" sz="1100" b="0" i="0" u="none" strike="noStrike" dirty="0">
                          <a:solidFill>
                            <a:srgbClr val="000000"/>
                          </a:solidFill>
                          <a:latin typeface="Arial Narrow" pitchFamily="34" charset="0"/>
                        </a:rPr>
                        <a:t>203,939</a:t>
                      </a:r>
                    </a:p>
                  </a:txBody>
                  <a:tcPr marL="0" marR="0" marT="0" marB="0" anchor="ctr"/>
                </a:tc>
                <a:tc>
                  <a:txBody>
                    <a:bodyPr/>
                    <a:lstStyle/>
                    <a:p>
                      <a:pPr algn="ctr" fontAlgn="ctr"/>
                      <a:r>
                        <a:rPr lang="es-MX" sz="1100" b="0" i="0" u="none" strike="noStrike">
                          <a:solidFill>
                            <a:srgbClr val="000000"/>
                          </a:solidFill>
                          <a:latin typeface="Arial Narrow" pitchFamily="34" charset="0"/>
                        </a:rPr>
                        <a:t>BAJA</a:t>
                      </a:r>
                    </a:p>
                  </a:txBody>
                  <a:tcPr marL="0" marR="0" marT="0" marB="0" anchor="ctr"/>
                </a:tc>
              </a:tr>
              <a:tr h="42703">
                <a:tc>
                  <a:txBody>
                    <a:bodyPr/>
                    <a:lstStyle/>
                    <a:p>
                      <a:pPr algn="ctr" fontAlgn="ctr"/>
                      <a:r>
                        <a:rPr lang="es-MX" sz="1050" b="1" i="0" u="none" strike="noStrike" dirty="0">
                          <a:solidFill>
                            <a:srgbClr val="000000"/>
                          </a:solidFill>
                          <a:latin typeface="Arial Narrow" pitchFamily="34" charset="0"/>
                        </a:rPr>
                        <a:t>TORNADO</a:t>
                      </a:r>
                    </a:p>
                  </a:txBody>
                  <a:tcPr marL="0" marR="0" marT="0" marB="0" anchor="ctr">
                    <a:solidFill>
                      <a:srgbClr val="FFC000"/>
                    </a:solidFill>
                  </a:tcPr>
                </a:tc>
                <a:tc>
                  <a:txBody>
                    <a:bodyPr/>
                    <a:lstStyle/>
                    <a:p>
                      <a:pPr algn="ctr" fontAlgn="ctr"/>
                      <a:r>
                        <a:rPr lang="es-MX" sz="1050" b="0" i="0" u="none" strike="noStrike" dirty="0">
                          <a:solidFill>
                            <a:srgbClr val="000000"/>
                          </a:solidFill>
                          <a:latin typeface="Arial Narrow" pitchFamily="34" charset="0"/>
                        </a:rPr>
                        <a:t>JS02103</a:t>
                      </a:r>
                    </a:p>
                  </a:txBody>
                  <a:tcPr marL="0" marR="0" marT="0" marB="0" anchor="ctr"/>
                </a:tc>
                <a:tc>
                  <a:txBody>
                    <a:bodyPr/>
                    <a:lstStyle/>
                    <a:p>
                      <a:pPr algn="ctr" fontAlgn="ctr"/>
                      <a:r>
                        <a:rPr lang="es-MX" sz="1050" b="0" i="0" u="none" strike="noStrike" dirty="0">
                          <a:solidFill>
                            <a:srgbClr val="000000"/>
                          </a:solidFill>
                          <a:latin typeface="Arial Narrow" pitchFamily="34" charset="0"/>
                        </a:rPr>
                        <a:t>2005</a:t>
                      </a:r>
                    </a:p>
                  </a:txBody>
                  <a:tcPr marL="0" marR="0" marT="0" marB="0" anchor="ctr"/>
                </a:tc>
                <a:tc>
                  <a:txBody>
                    <a:bodyPr/>
                    <a:lstStyle/>
                    <a:p>
                      <a:pPr algn="ctr" fontAlgn="ctr"/>
                      <a:r>
                        <a:rPr lang="es-MX" sz="1050" b="0" i="0" u="none" strike="noStrike" dirty="0">
                          <a:solidFill>
                            <a:srgbClr val="000000"/>
                          </a:solidFill>
                          <a:latin typeface="Arial Narrow" pitchFamily="34" charset="0"/>
                        </a:rPr>
                        <a:t>93CXM80R65C225194</a:t>
                      </a:r>
                    </a:p>
                  </a:txBody>
                  <a:tcPr marL="0" marR="0" marT="0" marB="0" anchor="ctr"/>
                </a:tc>
                <a:tc>
                  <a:txBody>
                    <a:bodyPr/>
                    <a:lstStyle/>
                    <a:p>
                      <a:pPr algn="ctr" fontAlgn="ctr"/>
                      <a:r>
                        <a:rPr lang="es-MX" sz="900" b="0" i="0" u="none" strike="noStrike">
                          <a:solidFill>
                            <a:srgbClr val="000000"/>
                          </a:solidFill>
                          <a:latin typeface="Arial Narrow" pitchFamily="34" charset="0"/>
                        </a:rPr>
                        <a:t>MALO</a:t>
                      </a:r>
                    </a:p>
                  </a:txBody>
                  <a:tcPr marL="0" marR="0" marT="0" marB="0" anchor="ctr">
                    <a:solidFill>
                      <a:srgbClr val="FFC000"/>
                    </a:solidFill>
                  </a:tcPr>
                </a:tc>
                <a:tc>
                  <a:txBody>
                    <a:bodyPr/>
                    <a:lstStyle/>
                    <a:p>
                      <a:pPr algn="l" fontAlgn="ctr"/>
                      <a:r>
                        <a:rPr lang="es-MX" sz="900" b="0" i="0" u="none" strike="noStrike">
                          <a:solidFill>
                            <a:srgbClr val="000000"/>
                          </a:solidFill>
                          <a:latin typeface="Arial Narrow" pitchFamily="34" charset="0"/>
                        </a:rPr>
                        <a:t>*PARABRISAS ESTRELLADO*                                                 MOTOR  MUY MALAS CONDICIONES,                                PARPADEA FOCO INDICADOR  DE MOTOR </a:t>
                      </a:r>
                    </a:p>
                  </a:txBody>
                  <a:tcPr marL="0" marR="0" marT="0" marB="0" anchor="ctr"/>
                </a:tc>
                <a:tc>
                  <a:txBody>
                    <a:bodyPr/>
                    <a:lstStyle/>
                    <a:p>
                      <a:pPr algn="ctr" fontAlgn="ctr"/>
                      <a:r>
                        <a:rPr lang="es-MX" sz="1100" b="0" i="0" u="none" strike="noStrike" dirty="0">
                          <a:solidFill>
                            <a:srgbClr val="000000"/>
                          </a:solidFill>
                          <a:latin typeface="Arial Narrow" pitchFamily="34" charset="0"/>
                        </a:rPr>
                        <a:t>182,963</a:t>
                      </a:r>
                    </a:p>
                  </a:txBody>
                  <a:tcPr marL="0" marR="0" marT="0" marB="0" anchor="ctr"/>
                </a:tc>
                <a:tc>
                  <a:txBody>
                    <a:bodyPr/>
                    <a:lstStyle/>
                    <a:p>
                      <a:pPr algn="ctr" fontAlgn="ctr"/>
                      <a:r>
                        <a:rPr lang="es-MX" sz="1100" b="0" i="0" u="none" strike="noStrike">
                          <a:solidFill>
                            <a:srgbClr val="000000"/>
                          </a:solidFill>
                          <a:latin typeface="Arial Narrow" pitchFamily="34" charset="0"/>
                        </a:rPr>
                        <a:t>BAJA</a:t>
                      </a:r>
                    </a:p>
                  </a:txBody>
                  <a:tcPr marL="0" marR="0" marT="0" marB="0" anchor="ctr"/>
                </a:tc>
              </a:tr>
              <a:tr h="0">
                <a:tc>
                  <a:txBody>
                    <a:bodyPr/>
                    <a:lstStyle/>
                    <a:p>
                      <a:pPr algn="ctr" fontAlgn="ctr"/>
                      <a:r>
                        <a:rPr lang="es-MX" sz="1050" b="1" i="0" u="none" strike="noStrike" dirty="0">
                          <a:solidFill>
                            <a:srgbClr val="000000"/>
                          </a:solidFill>
                          <a:latin typeface="Arial Narrow" pitchFamily="34" charset="0"/>
                        </a:rPr>
                        <a:t>TORNADO</a:t>
                      </a:r>
                    </a:p>
                  </a:txBody>
                  <a:tcPr marL="0" marR="0" marT="0" marB="0" anchor="ctr">
                    <a:solidFill>
                      <a:srgbClr val="FFC000"/>
                    </a:solidFill>
                  </a:tcPr>
                </a:tc>
                <a:tc>
                  <a:txBody>
                    <a:bodyPr/>
                    <a:lstStyle/>
                    <a:p>
                      <a:pPr algn="ctr" fontAlgn="ctr"/>
                      <a:r>
                        <a:rPr lang="es-MX" sz="1050" b="0" i="0" u="none" strike="noStrike" dirty="0">
                          <a:solidFill>
                            <a:srgbClr val="000000"/>
                          </a:solidFill>
                          <a:latin typeface="Arial Narrow" pitchFamily="34" charset="0"/>
                        </a:rPr>
                        <a:t>JS01527</a:t>
                      </a:r>
                    </a:p>
                  </a:txBody>
                  <a:tcPr marL="0" marR="0" marT="0" marB="0" anchor="ctr"/>
                </a:tc>
                <a:tc>
                  <a:txBody>
                    <a:bodyPr/>
                    <a:lstStyle/>
                    <a:p>
                      <a:pPr algn="ctr" fontAlgn="ctr"/>
                      <a:r>
                        <a:rPr lang="es-MX" sz="1050" b="0" i="0" u="none" strike="noStrike" dirty="0">
                          <a:solidFill>
                            <a:srgbClr val="000000"/>
                          </a:solidFill>
                          <a:latin typeface="Arial Narrow" pitchFamily="34" charset="0"/>
                        </a:rPr>
                        <a:t>2005</a:t>
                      </a:r>
                    </a:p>
                  </a:txBody>
                  <a:tcPr marL="0" marR="0" marT="0" marB="0" anchor="ctr"/>
                </a:tc>
                <a:tc>
                  <a:txBody>
                    <a:bodyPr/>
                    <a:lstStyle/>
                    <a:p>
                      <a:pPr algn="ctr" fontAlgn="ctr"/>
                      <a:r>
                        <a:rPr lang="es-MX" sz="1050" b="0" i="0" u="none" strike="noStrike" dirty="0">
                          <a:solidFill>
                            <a:srgbClr val="000000"/>
                          </a:solidFill>
                          <a:latin typeface="Arial Narrow" pitchFamily="34" charset="0"/>
                        </a:rPr>
                        <a:t>93CXM80R25C224480</a:t>
                      </a:r>
                    </a:p>
                  </a:txBody>
                  <a:tcPr marL="0" marR="0" marT="0" marB="0" anchor="ctr"/>
                </a:tc>
                <a:tc>
                  <a:txBody>
                    <a:bodyPr/>
                    <a:lstStyle/>
                    <a:p>
                      <a:pPr algn="ctr" fontAlgn="ctr"/>
                      <a:r>
                        <a:rPr lang="es-MX" sz="900" b="0" i="0" u="none" strike="noStrike">
                          <a:solidFill>
                            <a:srgbClr val="000000"/>
                          </a:solidFill>
                          <a:latin typeface="Arial Narrow" pitchFamily="34" charset="0"/>
                        </a:rPr>
                        <a:t>MALO</a:t>
                      </a:r>
                    </a:p>
                  </a:txBody>
                  <a:tcPr marL="0" marR="0" marT="0" marB="0" anchor="ctr">
                    <a:solidFill>
                      <a:srgbClr val="FFC000"/>
                    </a:solidFill>
                  </a:tcPr>
                </a:tc>
                <a:tc>
                  <a:txBody>
                    <a:bodyPr/>
                    <a:lstStyle/>
                    <a:p>
                      <a:pPr algn="l" fontAlgn="ctr"/>
                      <a:r>
                        <a:rPr lang="es-MX" sz="900" b="0" i="0" u="none" strike="noStrike" dirty="0">
                          <a:solidFill>
                            <a:srgbClr val="000000"/>
                          </a:solidFill>
                          <a:latin typeface="Arial Narrow" pitchFamily="34" charset="0"/>
                        </a:rPr>
                        <a:t>*ESTADO GENERAL MAL       *                                                            ESTRELLADO PARABRISAS                                            *VARILLA DE ACEITE NO TRAE                                      *BATERIA EN MAL ESTADO</a:t>
                      </a:r>
                    </a:p>
                  </a:txBody>
                  <a:tcPr marL="0" marR="0" marT="0" marB="0" anchor="ctr"/>
                </a:tc>
                <a:tc>
                  <a:txBody>
                    <a:bodyPr/>
                    <a:lstStyle/>
                    <a:p>
                      <a:pPr algn="ctr" fontAlgn="ctr"/>
                      <a:r>
                        <a:rPr lang="es-MX" sz="1100" b="0" i="0" u="none" strike="noStrike">
                          <a:solidFill>
                            <a:srgbClr val="000000"/>
                          </a:solidFill>
                          <a:latin typeface="Arial Narrow" pitchFamily="34" charset="0"/>
                        </a:rPr>
                        <a:t>291,738</a:t>
                      </a:r>
                    </a:p>
                  </a:txBody>
                  <a:tcPr marL="0" marR="0" marT="0" marB="0" anchor="ctr"/>
                </a:tc>
                <a:tc>
                  <a:txBody>
                    <a:bodyPr/>
                    <a:lstStyle/>
                    <a:p>
                      <a:pPr algn="ctr" fontAlgn="ctr"/>
                      <a:r>
                        <a:rPr lang="es-MX" sz="1100" b="0" i="0" u="none" strike="noStrike" dirty="0">
                          <a:solidFill>
                            <a:srgbClr val="000000"/>
                          </a:solidFill>
                          <a:latin typeface="Arial Narrow" pitchFamily="34" charset="0"/>
                        </a:rPr>
                        <a:t>BAJA</a:t>
                      </a:r>
                    </a:p>
                  </a:txBody>
                  <a:tcPr marL="0" marR="0" marT="0" marB="0" anchor="ctr"/>
                </a:tc>
              </a:tr>
              <a:tr h="0">
                <a:tc>
                  <a:txBody>
                    <a:bodyPr/>
                    <a:lstStyle/>
                    <a:p>
                      <a:pPr algn="ctr" fontAlgn="ctr"/>
                      <a:r>
                        <a:rPr lang="es-MX" sz="1050" b="1" i="0" u="none" strike="noStrike" dirty="0">
                          <a:solidFill>
                            <a:srgbClr val="000000"/>
                          </a:solidFill>
                          <a:latin typeface="Arial Narrow" pitchFamily="34" charset="0"/>
                        </a:rPr>
                        <a:t>TORNADO</a:t>
                      </a:r>
                    </a:p>
                  </a:txBody>
                  <a:tcPr marL="0" marR="0" marT="0" marB="0" anchor="ctr">
                    <a:solidFill>
                      <a:srgbClr val="FFC000"/>
                    </a:solidFill>
                  </a:tcPr>
                </a:tc>
                <a:tc>
                  <a:txBody>
                    <a:bodyPr/>
                    <a:lstStyle/>
                    <a:p>
                      <a:pPr algn="ctr" fontAlgn="ctr"/>
                      <a:r>
                        <a:rPr lang="es-MX" sz="1050" b="0" i="0" u="none" strike="noStrike">
                          <a:solidFill>
                            <a:srgbClr val="000000"/>
                          </a:solidFill>
                          <a:latin typeface="Arial Narrow" pitchFamily="34" charset="0"/>
                        </a:rPr>
                        <a:t>JS01566</a:t>
                      </a:r>
                    </a:p>
                  </a:txBody>
                  <a:tcPr marL="0" marR="0" marT="0" marB="0" anchor="ctr"/>
                </a:tc>
                <a:tc>
                  <a:txBody>
                    <a:bodyPr/>
                    <a:lstStyle/>
                    <a:p>
                      <a:pPr algn="ctr" fontAlgn="ctr"/>
                      <a:r>
                        <a:rPr lang="es-MX" sz="1050" b="0" i="0" u="none" strike="noStrike" dirty="0">
                          <a:solidFill>
                            <a:srgbClr val="000000"/>
                          </a:solidFill>
                          <a:latin typeface="Arial Narrow" pitchFamily="34" charset="0"/>
                        </a:rPr>
                        <a:t>2005</a:t>
                      </a:r>
                    </a:p>
                  </a:txBody>
                  <a:tcPr marL="0" marR="0" marT="0" marB="0" anchor="ctr"/>
                </a:tc>
                <a:tc>
                  <a:txBody>
                    <a:bodyPr/>
                    <a:lstStyle/>
                    <a:p>
                      <a:pPr algn="ctr" fontAlgn="ctr"/>
                      <a:r>
                        <a:rPr lang="es-MX" sz="1050" b="0" i="0" u="none" strike="noStrike" dirty="0">
                          <a:solidFill>
                            <a:srgbClr val="000000"/>
                          </a:solidFill>
                          <a:latin typeface="Arial Narrow" pitchFamily="34" charset="0"/>
                        </a:rPr>
                        <a:t>93CXM80R15C225328</a:t>
                      </a:r>
                    </a:p>
                  </a:txBody>
                  <a:tcPr marL="0" marR="0" marT="0" marB="0" anchor="ctr"/>
                </a:tc>
                <a:tc>
                  <a:txBody>
                    <a:bodyPr/>
                    <a:lstStyle/>
                    <a:p>
                      <a:pPr algn="ctr" fontAlgn="ctr"/>
                      <a:r>
                        <a:rPr lang="es-MX" sz="900" b="0" i="0" u="none" strike="noStrike" dirty="0">
                          <a:solidFill>
                            <a:srgbClr val="000000"/>
                          </a:solidFill>
                          <a:latin typeface="Arial Narrow" pitchFamily="34" charset="0"/>
                        </a:rPr>
                        <a:t>MALO</a:t>
                      </a:r>
                    </a:p>
                  </a:txBody>
                  <a:tcPr marL="0" marR="0" marT="0" marB="0" anchor="ctr">
                    <a:solidFill>
                      <a:srgbClr val="FFC000"/>
                    </a:solidFill>
                  </a:tcPr>
                </a:tc>
                <a:tc>
                  <a:txBody>
                    <a:bodyPr/>
                    <a:lstStyle/>
                    <a:p>
                      <a:pPr algn="l" fontAlgn="ctr"/>
                      <a:r>
                        <a:rPr lang="es-MX" sz="900" b="0" i="0" u="none" strike="noStrike" dirty="0">
                          <a:solidFill>
                            <a:srgbClr val="000000"/>
                          </a:solidFill>
                          <a:latin typeface="Arial Narrow" pitchFamily="34" charset="0"/>
                        </a:rPr>
                        <a:t>*SUSPENSIÓN DAÑADA*                                                      LLANTAS POCA VIDA*                                                         PESISMAS CONDICIONES GRALES</a:t>
                      </a:r>
                    </a:p>
                  </a:txBody>
                  <a:tcPr marL="0" marR="0" marT="0" marB="0" anchor="ctr"/>
                </a:tc>
                <a:tc>
                  <a:txBody>
                    <a:bodyPr/>
                    <a:lstStyle/>
                    <a:p>
                      <a:pPr algn="ctr" fontAlgn="ctr"/>
                      <a:r>
                        <a:rPr lang="es-MX" sz="1100" b="0" i="0" u="none" strike="noStrike">
                          <a:solidFill>
                            <a:srgbClr val="000000"/>
                          </a:solidFill>
                          <a:latin typeface="Arial Narrow" pitchFamily="34" charset="0"/>
                        </a:rPr>
                        <a:t>262,224</a:t>
                      </a:r>
                    </a:p>
                  </a:txBody>
                  <a:tcPr marL="0" marR="0" marT="0" marB="0" anchor="ctr"/>
                </a:tc>
                <a:tc>
                  <a:txBody>
                    <a:bodyPr/>
                    <a:lstStyle/>
                    <a:p>
                      <a:pPr algn="ctr" fontAlgn="ctr"/>
                      <a:r>
                        <a:rPr lang="es-MX" sz="1100" b="0" i="0" u="none" strike="noStrike" dirty="0">
                          <a:solidFill>
                            <a:srgbClr val="000000"/>
                          </a:solidFill>
                          <a:latin typeface="Arial Narrow" pitchFamily="34" charset="0"/>
                        </a:rPr>
                        <a:t>BAJA</a:t>
                      </a:r>
                    </a:p>
                  </a:txBody>
                  <a:tcPr marL="0" marR="0" marT="0" marB="0" anchor="ctr"/>
                </a:tc>
              </a:tr>
              <a:tr h="43839">
                <a:tc>
                  <a:txBody>
                    <a:bodyPr/>
                    <a:lstStyle/>
                    <a:p>
                      <a:pPr algn="ctr" fontAlgn="ctr"/>
                      <a:r>
                        <a:rPr lang="es-MX" sz="1050" b="1" i="0" u="none" strike="noStrike" dirty="0">
                          <a:solidFill>
                            <a:srgbClr val="000000"/>
                          </a:solidFill>
                          <a:latin typeface="Arial Narrow" pitchFamily="34" charset="0"/>
                        </a:rPr>
                        <a:t>TORNADO</a:t>
                      </a:r>
                    </a:p>
                  </a:txBody>
                  <a:tcPr marL="0" marR="0" marT="0" marB="0" anchor="ctr">
                    <a:solidFill>
                      <a:srgbClr val="FFC000"/>
                    </a:solidFill>
                  </a:tcPr>
                </a:tc>
                <a:tc>
                  <a:txBody>
                    <a:bodyPr/>
                    <a:lstStyle/>
                    <a:p>
                      <a:pPr algn="ctr" fontAlgn="ctr"/>
                      <a:r>
                        <a:rPr lang="es-MX" sz="1050" b="0" i="0" u="none" strike="noStrike">
                          <a:solidFill>
                            <a:srgbClr val="000000"/>
                          </a:solidFill>
                          <a:latin typeface="Arial Narrow" pitchFamily="34" charset="0"/>
                        </a:rPr>
                        <a:t>JS01635</a:t>
                      </a:r>
                    </a:p>
                  </a:txBody>
                  <a:tcPr marL="0" marR="0" marT="0" marB="0" anchor="ctr"/>
                </a:tc>
                <a:tc>
                  <a:txBody>
                    <a:bodyPr/>
                    <a:lstStyle/>
                    <a:p>
                      <a:pPr algn="ctr" fontAlgn="ctr"/>
                      <a:r>
                        <a:rPr lang="es-MX" sz="1050" b="0" i="0" u="none" strike="noStrike" dirty="0">
                          <a:solidFill>
                            <a:srgbClr val="000000"/>
                          </a:solidFill>
                          <a:latin typeface="Arial Narrow" pitchFamily="34" charset="0"/>
                        </a:rPr>
                        <a:t>2005</a:t>
                      </a:r>
                    </a:p>
                  </a:txBody>
                  <a:tcPr marL="0" marR="0" marT="0" marB="0" anchor="ctr"/>
                </a:tc>
                <a:tc>
                  <a:txBody>
                    <a:bodyPr/>
                    <a:lstStyle/>
                    <a:p>
                      <a:pPr algn="ctr" fontAlgn="ctr"/>
                      <a:r>
                        <a:rPr lang="es-MX" sz="1050" b="0" i="0" u="none" strike="noStrike">
                          <a:solidFill>
                            <a:srgbClr val="000000"/>
                          </a:solidFill>
                          <a:latin typeface="Arial Narrow" pitchFamily="34" charset="0"/>
                        </a:rPr>
                        <a:t>93CXM80R35C224813</a:t>
                      </a:r>
                    </a:p>
                  </a:txBody>
                  <a:tcPr marL="0" marR="0" marT="0" marB="0" anchor="ctr"/>
                </a:tc>
                <a:tc>
                  <a:txBody>
                    <a:bodyPr/>
                    <a:lstStyle/>
                    <a:p>
                      <a:pPr algn="ctr" fontAlgn="ctr"/>
                      <a:r>
                        <a:rPr lang="es-MX" sz="900" b="0" i="0" u="none" strike="noStrike" dirty="0">
                          <a:solidFill>
                            <a:srgbClr val="000000"/>
                          </a:solidFill>
                          <a:latin typeface="Arial Narrow" pitchFamily="34" charset="0"/>
                        </a:rPr>
                        <a:t>MALO</a:t>
                      </a:r>
                    </a:p>
                  </a:txBody>
                  <a:tcPr marL="0" marR="0" marT="0" marB="0" anchor="ctr">
                    <a:solidFill>
                      <a:srgbClr val="FFC000"/>
                    </a:solidFill>
                  </a:tcPr>
                </a:tc>
                <a:tc>
                  <a:txBody>
                    <a:bodyPr/>
                    <a:lstStyle/>
                    <a:p>
                      <a:pPr algn="l" fontAlgn="ctr"/>
                      <a:r>
                        <a:rPr lang="es-MX" sz="900" b="0" i="0" u="none" strike="noStrike" dirty="0">
                          <a:solidFill>
                            <a:srgbClr val="000000"/>
                          </a:solidFill>
                          <a:latin typeface="Arial Narrow" pitchFamily="34" charset="0"/>
                        </a:rPr>
                        <a:t>SINIESTRADA EL 13/SEPT./17, PERDIDA TOTAL, EN TRAMITE DE RECUPERACIÒN</a:t>
                      </a:r>
                    </a:p>
                  </a:txBody>
                  <a:tcPr marL="0" marR="0" marT="0" marB="0" anchor="ctr"/>
                </a:tc>
                <a:tc>
                  <a:txBody>
                    <a:bodyPr/>
                    <a:lstStyle/>
                    <a:p>
                      <a:pPr algn="ctr" fontAlgn="ctr"/>
                      <a:r>
                        <a:rPr lang="es-MX" sz="1100" b="0" i="0" u="none" strike="noStrike">
                          <a:solidFill>
                            <a:srgbClr val="000000"/>
                          </a:solidFill>
                          <a:latin typeface="Arial Narrow" pitchFamily="34" charset="0"/>
                        </a:rPr>
                        <a:t>238,443</a:t>
                      </a:r>
                    </a:p>
                  </a:txBody>
                  <a:tcPr marL="0" marR="0" marT="0" marB="0" anchor="ctr"/>
                </a:tc>
                <a:tc>
                  <a:txBody>
                    <a:bodyPr/>
                    <a:lstStyle/>
                    <a:p>
                      <a:pPr algn="ctr" fontAlgn="ctr"/>
                      <a:r>
                        <a:rPr lang="es-MX" sz="1100" b="0" i="0" u="none" strike="noStrike" dirty="0">
                          <a:solidFill>
                            <a:srgbClr val="000000"/>
                          </a:solidFill>
                          <a:latin typeface="Arial Narrow" pitchFamily="34" charset="0"/>
                        </a:rPr>
                        <a:t>BAJA</a:t>
                      </a:r>
                    </a:p>
                  </a:txBody>
                  <a:tcPr marL="0" marR="0" marT="0" marB="0" anchor="ctr"/>
                </a:tc>
              </a:tr>
              <a:tr h="0">
                <a:tc>
                  <a:txBody>
                    <a:bodyPr/>
                    <a:lstStyle/>
                    <a:p>
                      <a:pPr algn="ctr" fontAlgn="ctr"/>
                      <a:r>
                        <a:rPr lang="es-MX" sz="1050" b="1" i="0" u="none" strike="noStrike" dirty="0">
                          <a:solidFill>
                            <a:srgbClr val="000000"/>
                          </a:solidFill>
                          <a:latin typeface="Arial Narrow" pitchFamily="34" charset="0"/>
                        </a:rPr>
                        <a:t>NP300</a:t>
                      </a:r>
                    </a:p>
                  </a:txBody>
                  <a:tcPr marL="0" marR="0" marT="0" marB="0" anchor="ctr">
                    <a:solidFill>
                      <a:srgbClr val="FFC000"/>
                    </a:solidFill>
                  </a:tcPr>
                </a:tc>
                <a:tc>
                  <a:txBody>
                    <a:bodyPr/>
                    <a:lstStyle/>
                    <a:p>
                      <a:pPr algn="ctr" fontAlgn="ctr"/>
                      <a:r>
                        <a:rPr lang="es-MX" sz="1050" b="0" i="0" u="none" strike="noStrike">
                          <a:solidFill>
                            <a:srgbClr val="000000"/>
                          </a:solidFill>
                          <a:latin typeface="Arial Narrow" pitchFamily="34" charset="0"/>
                        </a:rPr>
                        <a:t>JS-06045</a:t>
                      </a:r>
                    </a:p>
                  </a:txBody>
                  <a:tcPr marL="0" marR="0" marT="0" marB="0" anchor="ctr"/>
                </a:tc>
                <a:tc>
                  <a:txBody>
                    <a:bodyPr/>
                    <a:lstStyle/>
                    <a:p>
                      <a:pPr algn="ctr" fontAlgn="ctr"/>
                      <a:r>
                        <a:rPr lang="es-MX" sz="1050" b="0" i="0" u="none" strike="noStrike">
                          <a:solidFill>
                            <a:srgbClr val="000000"/>
                          </a:solidFill>
                          <a:latin typeface="Arial Narrow" pitchFamily="34" charset="0"/>
                        </a:rPr>
                        <a:t>2012</a:t>
                      </a:r>
                    </a:p>
                  </a:txBody>
                  <a:tcPr marL="0" marR="0" marT="0" marB="0" anchor="ctr"/>
                </a:tc>
                <a:tc>
                  <a:txBody>
                    <a:bodyPr/>
                    <a:lstStyle/>
                    <a:p>
                      <a:pPr algn="ctr" fontAlgn="ctr"/>
                      <a:r>
                        <a:rPr lang="es-MX" sz="1050" b="0" i="0" u="none" strike="noStrike" dirty="0">
                          <a:solidFill>
                            <a:srgbClr val="000000"/>
                          </a:solidFill>
                          <a:latin typeface="Arial Narrow" pitchFamily="34" charset="0"/>
                        </a:rPr>
                        <a:t>3N6DD23T7CK027536</a:t>
                      </a:r>
                    </a:p>
                  </a:txBody>
                  <a:tcPr marL="0" marR="0" marT="0" marB="0" anchor="ctr"/>
                </a:tc>
                <a:tc>
                  <a:txBody>
                    <a:bodyPr/>
                    <a:lstStyle/>
                    <a:p>
                      <a:pPr algn="ctr" fontAlgn="ctr"/>
                      <a:r>
                        <a:rPr lang="es-MX" sz="900" b="0" i="0" u="none" strike="noStrike" dirty="0">
                          <a:solidFill>
                            <a:srgbClr val="000000"/>
                          </a:solidFill>
                          <a:latin typeface="Arial Narrow" pitchFamily="34" charset="0"/>
                        </a:rPr>
                        <a:t>REGULAR</a:t>
                      </a:r>
                    </a:p>
                  </a:txBody>
                  <a:tcPr marL="0" marR="0" marT="0" marB="0" anchor="ctr">
                    <a:solidFill>
                      <a:srgbClr val="FFC000"/>
                    </a:solidFill>
                  </a:tcPr>
                </a:tc>
                <a:tc>
                  <a:txBody>
                    <a:bodyPr/>
                    <a:lstStyle/>
                    <a:p>
                      <a:pPr algn="l" fontAlgn="ctr"/>
                      <a:r>
                        <a:rPr lang="es-MX" sz="900" b="0" i="0" u="none" strike="noStrike" dirty="0">
                          <a:solidFill>
                            <a:srgbClr val="000000"/>
                          </a:solidFill>
                          <a:latin typeface="Arial Narrow" pitchFamily="34" charset="0"/>
                        </a:rPr>
                        <a:t>*SINIESTRO ROBADA EN OCTUBRE DEL 2017</a:t>
                      </a:r>
                    </a:p>
                  </a:txBody>
                  <a:tcPr marL="0" marR="0" marT="0" marB="0" anchor="ctr"/>
                </a:tc>
                <a:tc>
                  <a:txBody>
                    <a:bodyPr/>
                    <a:lstStyle/>
                    <a:p>
                      <a:pPr algn="ctr" fontAlgn="ctr"/>
                      <a:r>
                        <a:rPr lang="es-MX" sz="1100" b="0" i="0" u="none" strike="noStrike">
                          <a:solidFill>
                            <a:srgbClr val="000000"/>
                          </a:solidFill>
                          <a:latin typeface="Arial Narrow" pitchFamily="34" charset="0"/>
                        </a:rPr>
                        <a:t>S/KMS.</a:t>
                      </a:r>
                    </a:p>
                  </a:txBody>
                  <a:tcPr marL="0" marR="0" marT="0" marB="0" anchor="ctr"/>
                </a:tc>
                <a:tc>
                  <a:txBody>
                    <a:bodyPr/>
                    <a:lstStyle/>
                    <a:p>
                      <a:pPr algn="ctr" fontAlgn="ctr"/>
                      <a:r>
                        <a:rPr lang="es-MX" sz="1100" b="0" i="0" u="none" strike="noStrike" dirty="0">
                          <a:solidFill>
                            <a:srgbClr val="000000"/>
                          </a:solidFill>
                          <a:latin typeface="Arial Narrow" pitchFamily="34" charset="0"/>
                        </a:rPr>
                        <a:t>BAJA</a:t>
                      </a:r>
                    </a:p>
                  </a:txBody>
                  <a:tcPr marL="0" marR="0" marT="0" marB="0" anchor="ctr"/>
                </a:tc>
              </a:tr>
              <a:tr h="0">
                <a:tc>
                  <a:txBody>
                    <a:bodyPr/>
                    <a:lstStyle/>
                    <a:p>
                      <a:pPr algn="ctr" fontAlgn="ctr"/>
                      <a:r>
                        <a:rPr lang="en-US" sz="1050" b="1" i="0" u="none" strike="noStrike" dirty="0">
                          <a:solidFill>
                            <a:srgbClr val="000000"/>
                          </a:solidFill>
                          <a:latin typeface="Arial Narrow" pitchFamily="34" charset="0"/>
                        </a:rPr>
                        <a:t>TITAN CREW CAB XE 4*2 </a:t>
                      </a:r>
                    </a:p>
                  </a:txBody>
                  <a:tcPr marL="0" marR="0" marT="0" marB="0" anchor="ctr">
                    <a:solidFill>
                      <a:srgbClr val="FFC000"/>
                    </a:solidFill>
                  </a:tcPr>
                </a:tc>
                <a:tc>
                  <a:txBody>
                    <a:bodyPr/>
                    <a:lstStyle/>
                    <a:p>
                      <a:pPr algn="ctr" fontAlgn="ctr"/>
                      <a:r>
                        <a:rPr lang="es-MX" sz="1050" b="0" i="0" u="none" strike="noStrike">
                          <a:solidFill>
                            <a:srgbClr val="000000"/>
                          </a:solidFill>
                          <a:latin typeface="Arial Narrow" pitchFamily="34" charset="0"/>
                        </a:rPr>
                        <a:t>JS-01574</a:t>
                      </a:r>
                    </a:p>
                  </a:txBody>
                  <a:tcPr marL="0" marR="0" marT="0" marB="0" anchor="ctr"/>
                </a:tc>
                <a:tc>
                  <a:txBody>
                    <a:bodyPr/>
                    <a:lstStyle/>
                    <a:p>
                      <a:pPr algn="ctr" fontAlgn="ctr"/>
                      <a:r>
                        <a:rPr lang="es-MX" sz="1050" b="0" i="0" u="none" strike="noStrike">
                          <a:solidFill>
                            <a:srgbClr val="000000"/>
                          </a:solidFill>
                          <a:latin typeface="Arial Narrow" pitchFamily="34" charset="0"/>
                        </a:rPr>
                        <a:t>2007</a:t>
                      </a:r>
                    </a:p>
                  </a:txBody>
                  <a:tcPr marL="0" marR="0" marT="0" marB="0" anchor="ctr"/>
                </a:tc>
                <a:tc>
                  <a:txBody>
                    <a:bodyPr/>
                    <a:lstStyle/>
                    <a:p>
                      <a:pPr algn="ctr" fontAlgn="ctr"/>
                      <a:r>
                        <a:rPr lang="es-MX" sz="1050" b="0" i="0" u="none" strike="noStrike" dirty="0">
                          <a:solidFill>
                            <a:srgbClr val="000000"/>
                          </a:solidFill>
                          <a:latin typeface="Arial Narrow" pitchFamily="34" charset="0"/>
                        </a:rPr>
                        <a:t>1N6AA07A17N218670</a:t>
                      </a:r>
                    </a:p>
                  </a:txBody>
                  <a:tcPr marL="0" marR="0" marT="0" marB="0" anchor="ctr"/>
                </a:tc>
                <a:tc>
                  <a:txBody>
                    <a:bodyPr/>
                    <a:lstStyle/>
                    <a:p>
                      <a:pPr algn="ctr" fontAlgn="ctr"/>
                      <a:r>
                        <a:rPr lang="es-MX" sz="900" b="0" i="0" u="none" strike="noStrike" dirty="0">
                          <a:solidFill>
                            <a:srgbClr val="000000"/>
                          </a:solidFill>
                          <a:latin typeface="Arial Narrow" pitchFamily="34" charset="0"/>
                        </a:rPr>
                        <a:t>MALO</a:t>
                      </a:r>
                    </a:p>
                  </a:txBody>
                  <a:tcPr marL="0" marR="0" marT="0" marB="0" anchor="ctr">
                    <a:solidFill>
                      <a:srgbClr val="FFC000"/>
                    </a:solidFill>
                  </a:tcPr>
                </a:tc>
                <a:tc>
                  <a:txBody>
                    <a:bodyPr/>
                    <a:lstStyle/>
                    <a:p>
                      <a:pPr algn="l" fontAlgn="ctr"/>
                      <a:r>
                        <a:rPr lang="es-MX" sz="900" b="0" i="0" u="none" strike="noStrike" dirty="0">
                          <a:solidFill>
                            <a:srgbClr val="000000"/>
                          </a:solidFill>
                          <a:latin typeface="Arial Narrow" pitchFamily="34" charset="0"/>
                        </a:rPr>
                        <a:t>PROCESO DE BAJA</a:t>
                      </a:r>
                    </a:p>
                  </a:txBody>
                  <a:tcPr marL="0" marR="0" marT="0" marB="0" anchor="ctr"/>
                </a:tc>
                <a:tc>
                  <a:txBody>
                    <a:bodyPr/>
                    <a:lstStyle/>
                    <a:p>
                      <a:pPr algn="ctr" fontAlgn="ctr"/>
                      <a:r>
                        <a:rPr lang="es-MX" sz="1100" b="0" i="0" u="none" strike="noStrike">
                          <a:solidFill>
                            <a:srgbClr val="000000"/>
                          </a:solidFill>
                          <a:latin typeface="Arial Narrow" pitchFamily="34" charset="0"/>
                        </a:rPr>
                        <a:t> </a:t>
                      </a:r>
                    </a:p>
                  </a:txBody>
                  <a:tcPr marL="0" marR="0" marT="0" marB="0" anchor="ctr"/>
                </a:tc>
                <a:tc>
                  <a:txBody>
                    <a:bodyPr/>
                    <a:lstStyle/>
                    <a:p>
                      <a:pPr algn="ctr" fontAlgn="ctr"/>
                      <a:r>
                        <a:rPr lang="es-MX" sz="1100" b="0" i="0" u="none" strike="noStrike" dirty="0">
                          <a:solidFill>
                            <a:srgbClr val="000000"/>
                          </a:solidFill>
                          <a:latin typeface="Arial Narrow" pitchFamily="34" charset="0"/>
                        </a:rPr>
                        <a:t>BAJA</a:t>
                      </a:r>
                    </a:p>
                  </a:txBody>
                  <a:tcPr marL="0" marR="0" marT="0" marB="0" anchor="ctr"/>
                </a:tc>
              </a:tr>
              <a:tr h="44975">
                <a:tc>
                  <a:txBody>
                    <a:bodyPr/>
                    <a:lstStyle/>
                    <a:p>
                      <a:pPr algn="ctr" fontAlgn="ctr"/>
                      <a:r>
                        <a:rPr lang="es-MX" sz="1050" b="1" i="0" u="none" strike="noStrike" dirty="0">
                          <a:solidFill>
                            <a:srgbClr val="000000"/>
                          </a:solidFill>
                          <a:latin typeface="Arial Narrow" pitchFamily="34" charset="0"/>
                        </a:rPr>
                        <a:t>TORNADO</a:t>
                      </a:r>
                    </a:p>
                  </a:txBody>
                  <a:tcPr marL="0" marR="0" marT="0" marB="0" anchor="ctr">
                    <a:solidFill>
                      <a:srgbClr val="FFC000"/>
                    </a:solidFill>
                  </a:tcPr>
                </a:tc>
                <a:tc>
                  <a:txBody>
                    <a:bodyPr/>
                    <a:lstStyle/>
                    <a:p>
                      <a:pPr algn="ctr" fontAlgn="ctr"/>
                      <a:r>
                        <a:rPr lang="es-MX" sz="1050" b="0" i="0" u="none" strike="noStrike">
                          <a:solidFill>
                            <a:srgbClr val="000000"/>
                          </a:solidFill>
                          <a:latin typeface="Arial Narrow" pitchFamily="34" charset="0"/>
                        </a:rPr>
                        <a:t>JS01602</a:t>
                      </a:r>
                    </a:p>
                  </a:txBody>
                  <a:tcPr marL="0" marR="0" marT="0" marB="0" anchor="ctr"/>
                </a:tc>
                <a:tc>
                  <a:txBody>
                    <a:bodyPr/>
                    <a:lstStyle/>
                    <a:p>
                      <a:pPr algn="ctr" fontAlgn="ctr"/>
                      <a:r>
                        <a:rPr lang="es-MX" sz="1050" b="0" i="0" u="none" strike="noStrike">
                          <a:solidFill>
                            <a:srgbClr val="000000"/>
                          </a:solidFill>
                          <a:latin typeface="Arial Narrow" pitchFamily="34" charset="0"/>
                        </a:rPr>
                        <a:t>2005</a:t>
                      </a:r>
                    </a:p>
                  </a:txBody>
                  <a:tcPr marL="0" marR="0" marT="0" marB="0" anchor="ctr"/>
                </a:tc>
                <a:tc>
                  <a:txBody>
                    <a:bodyPr/>
                    <a:lstStyle/>
                    <a:p>
                      <a:pPr algn="ctr" fontAlgn="ctr"/>
                      <a:r>
                        <a:rPr lang="es-MX" sz="1050" b="0" i="0" u="none" strike="noStrike" dirty="0">
                          <a:solidFill>
                            <a:srgbClr val="000000"/>
                          </a:solidFill>
                          <a:latin typeface="Arial Narrow" pitchFamily="34" charset="0"/>
                        </a:rPr>
                        <a:t>93CXM80R35C225380</a:t>
                      </a:r>
                    </a:p>
                  </a:txBody>
                  <a:tcPr marL="0" marR="0" marT="0" marB="0" anchor="ctr"/>
                </a:tc>
                <a:tc>
                  <a:txBody>
                    <a:bodyPr/>
                    <a:lstStyle/>
                    <a:p>
                      <a:pPr algn="ctr" fontAlgn="ctr"/>
                      <a:r>
                        <a:rPr lang="es-MX" sz="900" b="0" i="0" u="none" strike="noStrike">
                          <a:solidFill>
                            <a:srgbClr val="000000"/>
                          </a:solidFill>
                          <a:latin typeface="Arial Narrow" pitchFamily="34" charset="0"/>
                        </a:rPr>
                        <a:t>MALO</a:t>
                      </a:r>
                    </a:p>
                  </a:txBody>
                  <a:tcPr marL="0" marR="0" marT="0" marB="0" anchor="ctr">
                    <a:solidFill>
                      <a:srgbClr val="FFC000"/>
                    </a:solidFill>
                  </a:tcPr>
                </a:tc>
                <a:tc>
                  <a:txBody>
                    <a:bodyPr/>
                    <a:lstStyle/>
                    <a:p>
                      <a:pPr algn="l" fontAlgn="ctr"/>
                      <a:r>
                        <a:rPr lang="es-MX" sz="900" b="0" i="0" u="none" strike="noStrike" dirty="0">
                          <a:solidFill>
                            <a:srgbClr val="000000"/>
                          </a:solidFill>
                          <a:latin typeface="Arial Narrow" pitchFamily="34" charset="0"/>
                        </a:rPr>
                        <a:t>*CONDICIONES GENERALES MAL ESTADO                  *LLANTAS MAL                                                                            *PARABRISAS ESTRELLADO                                                            LLANTA TRASERA DERECHA PONCAHDA*                                             GOLPE TAPA TRASERA                                                          *FUGAS EN MOTOR </a:t>
                      </a:r>
                    </a:p>
                  </a:txBody>
                  <a:tcPr marL="0" marR="0" marT="0" marB="0" anchor="ctr"/>
                </a:tc>
                <a:tc>
                  <a:txBody>
                    <a:bodyPr/>
                    <a:lstStyle/>
                    <a:p>
                      <a:pPr algn="ctr" fontAlgn="ctr"/>
                      <a:r>
                        <a:rPr lang="es-MX" sz="1100" b="0" i="0" u="none" strike="noStrike" dirty="0">
                          <a:solidFill>
                            <a:srgbClr val="000000"/>
                          </a:solidFill>
                          <a:latin typeface="Arial Narrow" pitchFamily="34" charset="0"/>
                        </a:rPr>
                        <a:t>180,476</a:t>
                      </a:r>
                    </a:p>
                  </a:txBody>
                  <a:tcPr marL="0" marR="0" marT="0" marB="0" anchor="ctr"/>
                </a:tc>
                <a:tc>
                  <a:txBody>
                    <a:bodyPr/>
                    <a:lstStyle/>
                    <a:p>
                      <a:pPr algn="ctr" fontAlgn="ctr"/>
                      <a:r>
                        <a:rPr lang="es-MX" sz="1100" b="0" i="0" u="none" strike="noStrike" dirty="0">
                          <a:solidFill>
                            <a:srgbClr val="000000"/>
                          </a:solidFill>
                          <a:latin typeface="Arial Narrow" pitchFamily="34" charset="0"/>
                        </a:rPr>
                        <a:t>BAJA</a:t>
                      </a:r>
                    </a:p>
                  </a:txBody>
                  <a:tcPr marL="0" marR="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defRPr/>
            </a:pPr>
            <a:r>
              <a:rPr lang="es-MX" sz="2800" b="1" dirty="0" smtClean="0">
                <a:latin typeface="Arial Narrow" pitchFamily="34" charset="0"/>
              </a:rPr>
              <a:t>TEMAS PARA AUTORIZACIÓN / 7 / DONACIÓN VEHÍCULOS </a:t>
            </a: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rot="16200000">
            <a:off x="5800782" y="3424354"/>
            <a:ext cx="4104455" cy="369332"/>
          </a:xfrm>
          <a:prstGeom prst="rect">
            <a:avLst/>
          </a:prstGeom>
        </p:spPr>
        <p:txBody>
          <a:bodyPr wrap="square">
            <a:spAutoFit/>
          </a:bodyPr>
          <a:lstStyle/>
          <a:p>
            <a:pPr algn="ctr"/>
            <a:r>
              <a:rPr lang="es-MX" b="1" dirty="0" smtClean="0">
                <a:latin typeface="Arial Narrow" pitchFamily="34" charset="0"/>
              </a:rPr>
              <a:t> </a:t>
            </a:r>
            <a:r>
              <a:rPr lang="es-MX" sz="1200" b="1" dirty="0" smtClean="0">
                <a:latin typeface="Arial Narrow" pitchFamily="34" charset="0"/>
              </a:rPr>
              <a:t>DICTAMEN DEL PARQUE VEHICULAR  PARA DONACION</a:t>
            </a:r>
            <a:endParaRPr lang="es-MX" sz="1400" b="1" dirty="0">
              <a:latin typeface="Arial Narrow" pitchFamily="34" charset="0"/>
            </a:endParaRPr>
          </a:p>
        </p:txBody>
      </p:sp>
      <p:graphicFrame>
        <p:nvGraphicFramePr>
          <p:cNvPr id="15" name="14 Tabla"/>
          <p:cNvGraphicFramePr>
            <a:graphicFrameLocks noGrp="1"/>
          </p:cNvGraphicFramePr>
          <p:nvPr/>
        </p:nvGraphicFramePr>
        <p:xfrm>
          <a:off x="395536" y="1537270"/>
          <a:ext cx="7272809" cy="4123978"/>
        </p:xfrm>
        <a:graphic>
          <a:graphicData uri="http://schemas.openxmlformats.org/drawingml/2006/table">
            <a:tbl>
              <a:tblPr>
                <a:tableStyleId>{08FB837D-C827-4EFA-A057-4D05807E0F7C}</a:tableStyleId>
              </a:tblPr>
              <a:tblGrid>
                <a:gridCol w="671078"/>
                <a:gridCol w="603970"/>
                <a:gridCol w="494920"/>
                <a:gridCol w="1286233"/>
                <a:gridCol w="832231"/>
                <a:gridCol w="2165252"/>
                <a:gridCol w="548047"/>
                <a:gridCol w="671078"/>
              </a:tblGrid>
              <a:tr h="313235">
                <a:tc>
                  <a:txBody>
                    <a:bodyPr/>
                    <a:lstStyle/>
                    <a:p>
                      <a:pPr algn="ctr" fontAlgn="ctr"/>
                      <a:r>
                        <a:rPr lang="es-MX" sz="1100" b="1" u="none" strike="noStrike" dirty="0">
                          <a:latin typeface="Arial Narrow" pitchFamily="34" charset="0"/>
                        </a:rPr>
                        <a:t>TIPO</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PLACAS</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AÑO</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SERIE</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VALORACIÓN</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OBSERVACIONES</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KM .</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DICTAMEN</a:t>
                      </a:r>
                      <a:endParaRPr lang="es-MX" sz="1100" b="1" i="0" u="none" strike="noStrike" dirty="0">
                        <a:solidFill>
                          <a:srgbClr val="000000"/>
                        </a:solidFill>
                        <a:latin typeface="Arial Narrow" pitchFamily="34" charset="0"/>
                      </a:endParaRPr>
                    </a:p>
                  </a:txBody>
                  <a:tcPr marL="0" marR="0" marT="0" marB="0" anchor="ctr">
                    <a:solidFill>
                      <a:srgbClr val="FFFF00"/>
                    </a:solidFill>
                  </a:tcPr>
                </a:tc>
              </a:tr>
              <a:tr h="1036915">
                <a:tc>
                  <a:txBody>
                    <a:bodyPr/>
                    <a:lstStyle/>
                    <a:p>
                      <a:pPr algn="ctr" fontAlgn="ctr"/>
                      <a:r>
                        <a:rPr lang="es-MX" sz="1100" b="1" u="none" strike="noStrike" dirty="0">
                          <a:latin typeface="Arial Narrow" pitchFamily="34" charset="0"/>
                        </a:rPr>
                        <a:t>TORNADO</a:t>
                      </a:r>
                      <a:endParaRPr lang="es-MX" sz="1100" b="1"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ctr" fontAlgn="ctr"/>
                      <a:r>
                        <a:rPr lang="es-MX" sz="1100" u="none" strike="noStrike" dirty="0">
                          <a:latin typeface="Arial Narrow" pitchFamily="34" charset="0"/>
                        </a:rPr>
                        <a:t>JS01877</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2005</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93CXM80R85C225780</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REGULAR</a:t>
                      </a:r>
                      <a:endParaRPr lang="es-MX" sz="1100" b="0"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l" fontAlgn="ctr"/>
                      <a:r>
                        <a:rPr lang="es-MX" sz="1100" u="none" strike="noStrike" dirty="0">
                          <a:latin typeface="Arial Narrow" pitchFamily="34" charset="0"/>
                        </a:rPr>
                        <a:t>*PARABRISAS ESTRELLADO*                               SUELTO PULMÓN DEL ANTICONGELANTE*                         AMORTIGUADORES MAL*                                                        FALTA SOPORTE DE VARILLA DE COFRE*                                           CHAPA PTA. DERECHA NO ABRE Y SEGURO *</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196,051</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DONACIÒN</a:t>
                      </a:r>
                      <a:endParaRPr lang="es-MX" sz="1100" b="0" i="0" u="none" strike="noStrike" dirty="0">
                        <a:solidFill>
                          <a:srgbClr val="000000"/>
                        </a:solidFill>
                        <a:latin typeface="Arial Narrow" pitchFamily="34" charset="0"/>
                      </a:endParaRPr>
                    </a:p>
                  </a:txBody>
                  <a:tcPr marL="0" marR="0" marT="0" marB="0" anchor="ctr"/>
                </a:tc>
              </a:tr>
              <a:tr h="756084">
                <a:tc>
                  <a:txBody>
                    <a:bodyPr/>
                    <a:lstStyle/>
                    <a:p>
                      <a:pPr algn="ctr" fontAlgn="ctr"/>
                      <a:r>
                        <a:rPr lang="es-MX" sz="1100" b="1" u="none" strike="noStrike" dirty="0">
                          <a:latin typeface="Arial Narrow" pitchFamily="34" charset="0"/>
                        </a:rPr>
                        <a:t>RAM</a:t>
                      </a:r>
                      <a:endParaRPr lang="es-MX" sz="1100" b="1"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ctr" fontAlgn="ctr"/>
                      <a:r>
                        <a:rPr lang="es-MX" sz="1100" u="none" strike="noStrike" dirty="0">
                          <a:latin typeface="Arial Narrow" pitchFamily="34" charset="0"/>
                        </a:rPr>
                        <a:t>JS02088</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2010</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3D7Y61EP5AG129724</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REGULAR</a:t>
                      </a:r>
                      <a:endParaRPr lang="es-MX" sz="1100" b="0"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l" fontAlgn="ctr"/>
                      <a:r>
                        <a:rPr lang="es-MX" sz="1100" u="none" strike="noStrike" dirty="0">
                          <a:latin typeface="Arial Narrow" pitchFamily="34" charset="0"/>
                        </a:rPr>
                        <a:t>*ESPEJO RETROVISOR ROTO*                                                                           ESPEJO LATERAL DERECHO ROTO*                                                           CARROCERÍA MALTRATADA                                                                                      *REPARAR FRENOS*</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a:latin typeface="Arial Narrow" pitchFamily="34" charset="0"/>
                        </a:rPr>
                        <a:t>200,101</a:t>
                      </a:r>
                      <a:endParaRPr lang="es-MX" sz="1100" b="0" i="0" u="none" strike="noStrike">
                        <a:solidFill>
                          <a:srgbClr val="000000"/>
                        </a:solidFill>
                        <a:latin typeface="Arial Narrow" pitchFamily="34" charset="0"/>
                      </a:endParaRPr>
                    </a:p>
                  </a:txBody>
                  <a:tcPr marL="0" marR="0" marT="0" marB="0" anchor="ctr"/>
                </a:tc>
                <a:tc>
                  <a:txBody>
                    <a:bodyPr/>
                    <a:lstStyle/>
                    <a:p>
                      <a:pPr algn="ctr" fontAlgn="ctr"/>
                      <a:r>
                        <a:rPr lang="es-MX" sz="1100" u="none" strike="noStrike">
                          <a:latin typeface="Arial Narrow" pitchFamily="34" charset="0"/>
                        </a:rPr>
                        <a:t>DONACIÒN</a:t>
                      </a:r>
                      <a:endParaRPr lang="es-MX" sz="1100" b="0" i="0" u="none" strike="noStrike">
                        <a:solidFill>
                          <a:srgbClr val="000000"/>
                        </a:solidFill>
                        <a:latin typeface="Arial Narrow" pitchFamily="34" charset="0"/>
                      </a:endParaRPr>
                    </a:p>
                  </a:txBody>
                  <a:tcPr marL="0" marR="0" marT="0" marB="0" anchor="ctr"/>
                </a:tc>
              </a:tr>
              <a:tr h="594067">
                <a:tc>
                  <a:txBody>
                    <a:bodyPr/>
                    <a:lstStyle/>
                    <a:p>
                      <a:pPr algn="ctr" fontAlgn="ctr"/>
                      <a:r>
                        <a:rPr lang="es-MX" sz="1100" b="1" u="none" strike="noStrike" dirty="0">
                          <a:latin typeface="Arial Narrow" pitchFamily="34" charset="0"/>
                        </a:rPr>
                        <a:t>TORNADO</a:t>
                      </a:r>
                      <a:endParaRPr lang="es-MX" sz="1100" b="1"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ctr" fontAlgn="ctr"/>
                      <a:r>
                        <a:rPr lang="es-MX" sz="1100" u="none" strike="noStrike">
                          <a:latin typeface="Arial Narrow" pitchFamily="34" charset="0"/>
                        </a:rPr>
                        <a:t>JS01781</a:t>
                      </a:r>
                      <a:endParaRPr lang="es-MX" sz="1100" b="0" i="0" u="none" strike="noStrike">
                        <a:solidFill>
                          <a:srgbClr val="000000"/>
                        </a:solidFill>
                        <a:latin typeface="Arial Narrow" pitchFamily="34" charset="0"/>
                      </a:endParaRPr>
                    </a:p>
                  </a:txBody>
                  <a:tcPr marL="0" marR="0" marT="0" marB="0" anchor="ctr"/>
                </a:tc>
                <a:tc>
                  <a:txBody>
                    <a:bodyPr/>
                    <a:lstStyle/>
                    <a:p>
                      <a:pPr algn="ctr" fontAlgn="ctr"/>
                      <a:r>
                        <a:rPr lang="es-MX" sz="1100" u="none" strike="noStrike">
                          <a:latin typeface="Arial Narrow" pitchFamily="34" charset="0"/>
                        </a:rPr>
                        <a:t>2005</a:t>
                      </a:r>
                      <a:endParaRPr lang="es-MX" sz="1100" b="0" i="0" u="none" strike="noStrike">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93CXM80R95C226632</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REGULAR</a:t>
                      </a:r>
                      <a:endParaRPr lang="es-MX" sz="1100" b="0"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l" fontAlgn="ctr"/>
                      <a:r>
                        <a:rPr lang="es-MX" sz="1100" u="none" strike="noStrike" dirty="0">
                          <a:latin typeface="Arial Narrow" pitchFamily="34" charset="0"/>
                        </a:rPr>
                        <a:t>*MALTRATADA INTERIORES*                                                                                        PULMÓN DE ANTICONGELANTE SUELTO*                                                                BATERÍA POR CADUCAR</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252,588</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a:latin typeface="Arial Narrow" pitchFamily="34" charset="0"/>
                        </a:rPr>
                        <a:t>DONACIÒN</a:t>
                      </a:r>
                      <a:endParaRPr lang="es-MX" sz="1100" b="0" i="0" u="none" strike="noStrike">
                        <a:solidFill>
                          <a:srgbClr val="000000"/>
                        </a:solidFill>
                        <a:latin typeface="Arial Narrow" pitchFamily="34" charset="0"/>
                      </a:endParaRPr>
                    </a:p>
                  </a:txBody>
                  <a:tcPr marL="0" marR="0" marT="0" marB="0" anchor="ctr"/>
                </a:tc>
              </a:tr>
              <a:tr h="540059">
                <a:tc>
                  <a:txBody>
                    <a:bodyPr/>
                    <a:lstStyle/>
                    <a:p>
                      <a:pPr algn="ctr" fontAlgn="ctr"/>
                      <a:r>
                        <a:rPr lang="es-MX" sz="1100" b="1" u="none" strike="noStrike" dirty="0">
                          <a:latin typeface="Arial Narrow" pitchFamily="34" charset="0"/>
                        </a:rPr>
                        <a:t>TORNADO</a:t>
                      </a:r>
                      <a:endParaRPr lang="es-MX" sz="1100" b="1"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ctr" fontAlgn="ctr"/>
                      <a:r>
                        <a:rPr lang="es-MX" sz="1100" u="none" strike="noStrike" dirty="0">
                          <a:latin typeface="Arial Narrow" pitchFamily="34" charset="0"/>
                        </a:rPr>
                        <a:t>JS01950</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a:latin typeface="Arial Narrow" pitchFamily="34" charset="0"/>
                        </a:rPr>
                        <a:t>2005</a:t>
                      </a:r>
                      <a:endParaRPr lang="es-MX" sz="1100" b="0" i="0" u="none" strike="noStrike">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93CXM80R85C226623</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REGULAR</a:t>
                      </a:r>
                      <a:endParaRPr lang="es-MX" sz="1100" b="0"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l" fontAlgn="ctr"/>
                      <a:r>
                        <a:rPr lang="es-MX" sz="1100" u="none" strike="noStrike" dirty="0">
                          <a:latin typeface="Arial Narrow" pitchFamily="34" charset="0"/>
                        </a:rPr>
                        <a:t>*ESTADO GENERAL REGULAR*                                                                                                                DESGATE POR USO </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233,890</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DONACIÒN</a:t>
                      </a:r>
                      <a:endParaRPr lang="es-MX" sz="1100" b="0" i="0" u="none" strike="noStrike" dirty="0">
                        <a:solidFill>
                          <a:srgbClr val="000000"/>
                        </a:solidFill>
                        <a:latin typeface="Arial Narrow" pitchFamily="34" charset="0"/>
                      </a:endParaRPr>
                    </a:p>
                  </a:txBody>
                  <a:tcPr marL="0" marR="0" marT="0" marB="0" anchor="ctr"/>
                </a:tc>
              </a:tr>
              <a:tr h="432048">
                <a:tc>
                  <a:txBody>
                    <a:bodyPr/>
                    <a:lstStyle/>
                    <a:p>
                      <a:pPr algn="ctr" fontAlgn="ctr"/>
                      <a:r>
                        <a:rPr lang="es-MX" sz="1100" b="1" u="none" strike="noStrike" dirty="0">
                          <a:latin typeface="Arial Narrow" pitchFamily="34" charset="0"/>
                        </a:rPr>
                        <a:t>TORNADO</a:t>
                      </a:r>
                      <a:endParaRPr lang="es-MX" sz="1100" b="1"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ctr" fontAlgn="ctr"/>
                      <a:r>
                        <a:rPr lang="es-MX" sz="1100" u="none" strike="noStrike" dirty="0">
                          <a:latin typeface="Arial Narrow" pitchFamily="34" charset="0"/>
                        </a:rPr>
                        <a:t>JS01832</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a:latin typeface="Arial Narrow" pitchFamily="34" charset="0"/>
                        </a:rPr>
                        <a:t>2005</a:t>
                      </a:r>
                      <a:endParaRPr lang="es-MX" sz="1100" b="0" i="0" u="none" strike="noStrike">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93CXM80R65C226572</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REGULAR</a:t>
                      </a:r>
                      <a:endParaRPr lang="es-MX" sz="1100" b="0" i="0" u="none" strike="noStrike" dirty="0">
                        <a:solidFill>
                          <a:srgbClr val="000000"/>
                        </a:solidFill>
                        <a:latin typeface="Arial Narrow" pitchFamily="34" charset="0"/>
                      </a:endParaRPr>
                    </a:p>
                  </a:txBody>
                  <a:tcPr marL="0" marR="0" marT="0" marB="0" anchor="ctr">
                    <a:solidFill>
                      <a:srgbClr val="FFC000"/>
                    </a:solidFill>
                  </a:tcPr>
                </a:tc>
                <a:tc>
                  <a:txBody>
                    <a:bodyPr/>
                    <a:lstStyle/>
                    <a:p>
                      <a:pPr algn="l" fontAlgn="ctr"/>
                      <a:r>
                        <a:rPr lang="es-MX" sz="1100" u="none" strike="noStrike" dirty="0">
                          <a:latin typeface="Arial Narrow" pitchFamily="34" charset="0"/>
                        </a:rPr>
                        <a:t>*INTERIORES DETERIORADOS POR USO                                                   ESTADO GENERAL REGULAR </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217,323</a:t>
                      </a:r>
                      <a:endParaRPr lang="es-MX" sz="1100" b="0" i="0" u="none" strike="noStrike" dirty="0">
                        <a:solidFill>
                          <a:srgbClr val="000000"/>
                        </a:solidFill>
                        <a:latin typeface="Arial Narrow" pitchFamily="34" charset="0"/>
                      </a:endParaRPr>
                    </a:p>
                  </a:txBody>
                  <a:tcPr marL="0" marR="0" marT="0" marB="0" anchor="ctr"/>
                </a:tc>
                <a:tc>
                  <a:txBody>
                    <a:bodyPr/>
                    <a:lstStyle/>
                    <a:p>
                      <a:pPr algn="ctr" fontAlgn="ctr"/>
                      <a:r>
                        <a:rPr lang="es-MX" sz="1100" u="none" strike="noStrike" dirty="0">
                          <a:latin typeface="Arial Narrow" pitchFamily="34" charset="0"/>
                        </a:rPr>
                        <a:t>DONACIÒN</a:t>
                      </a:r>
                      <a:endParaRPr lang="es-MX" sz="1100" b="0" i="0" u="none" strike="noStrike" dirty="0">
                        <a:solidFill>
                          <a:srgbClr val="000000"/>
                        </a:solidFill>
                        <a:latin typeface="Arial Narrow" pitchFamily="34" charset="0"/>
                      </a:endParaRPr>
                    </a:p>
                  </a:txBody>
                  <a:tcPr marL="0" marR="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defRPr/>
            </a:pPr>
            <a:r>
              <a:rPr lang="es-MX" sz="2800" b="1" dirty="0" smtClean="0">
                <a:latin typeface="Arial Narrow" pitchFamily="34" charset="0"/>
              </a:rPr>
              <a:t>TEMAS PARA AUTORIZACIÓN / 7 / DONACIÓN VEHÍCULOS </a:t>
            </a: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7 Tabla"/>
          <p:cNvGraphicFramePr>
            <a:graphicFrameLocks noGrp="1"/>
          </p:cNvGraphicFramePr>
          <p:nvPr/>
        </p:nvGraphicFramePr>
        <p:xfrm>
          <a:off x="323530" y="1619827"/>
          <a:ext cx="7344815" cy="4041421"/>
        </p:xfrm>
        <a:graphic>
          <a:graphicData uri="http://schemas.openxmlformats.org/drawingml/2006/table">
            <a:tbl>
              <a:tblPr>
                <a:tableStyleId>{08FB837D-C827-4EFA-A057-4D05807E0F7C}</a:tableStyleId>
              </a:tblPr>
              <a:tblGrid>
                <a:gridCol w="677722"/>
                <a:gridCol w="703976"/>
                <a:gridCol w="405794"/>
                <a:gridCol w="1484950"/>
                <a:gridCol w="872651"/>
                <a:gridCol w="1968527"/>
                <a:gridCol w="553473"/>
                <a:gridCol w="677722"/>
              </a:tblGrid>
              <a:tr h="330924">
                <a:tc>
                  <a:txBody>
                    <a:bodyPr/>
                    <a:lstStyle/>
                    <a:p>
                      <a:pPr algn="ctr" fontAlgn="ctr"/>
                      <a:r>
                        <a:rPr lang="es-MX" sz="1100" b="1" u="none" strike="noStrike" dirty="0">
                          <a:latin typeface="Arial Narrow" pitchFamily="34" charset="0"/>
                        </a:rPr>
                        <a:t>TIPO</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PLACAS</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AÑO</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SERIE</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VALORACIÓN</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OBSERVACIONES</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KM .</a:t>
                      </a:r>
                      <a:endParaRPr lang="es-MX" sz="1100" b="1" i="0" u="none" strike="noStrike" dirty="0">
                        <a:solidFill>
                          <a:srgbClr val="000000"/>
                        </a:solidFill>
                        <a:latin typeface="Arial Narrow" pitchFamily="34" charset="0"/>
                      </a:endParaRPr>
                    </a:p>
                  </a:txBody>
                  <a:tcPr marL="0" marR="0" marT="0" marB="0" anchor="ctr">
                    <a:solidFill>
                      <a:srgbClr val="FFFF00"/>
                    </a:solidFill>
                  </a:tcPr>
                </a:tc>
                <a:tc>
                  <a:txBody>
                    <a:bodyPr/>
                    <a:lstStyle/>
                    <a:p>
                      <a:pPr algn="ctr" fontAlgn="ctr"/>
                      <a:r>
                        <a:rPr lang="es-MX" sz="1100" b="1" u="none" strike="noStrike" dirty="0">
                          <a:latin typeface="Arial Narrow" pitchFamily="34" charset="0"/>
                        </a:rPr>
                        <a:t>DICTAMEN</a:t>
                      </a:r>
                      <a:endParaRPr lang="es-MX" sz="1100" b="1" i="0" u="none" strike="noStrike" dirty="0">
                        <a:solidFill>
                          <a:srgbClr val="000000"/>
                        </a:solidFill>
                        <a:latin typeface="Arial Narrow" pitchFamily="34" charset="0"/>
                      </a:endParaRPr>
                    </a:p>
                  </a:txBody>
                  <a:tcPr marL="0" marR="0" marT="0" marB="0" anchor="ctr">
                    <a:solidFill>
                      <a:srgbClr val="FFFF00"/>
                    </a:solidFill>
                  </a:tcPr>
                </a:tc>
              </a:tr>
              <a:tr h="1095471">
                <a:tc>
                  <a:txBody>
                    <a:bodyPr/>
                    <a:lstStyle/>
                    <a:p>
                      <a:pPr algn="ctr" fontAlgn="ctr"/>
                      <a:r>
                        <a:rPr lang="es-MX" sz="1100" b="1" i="0" u="none" strike="noStrike" dirty="0">
                          <a:solidFill>
                            <a:srgbClr val="000000"/>
                          </a:solidFill>
                          <a:latin typeface="Arial Narrow" pitchFamily="34" charset="0"/>
                        </a:rPr>
                        <a:t>URVAN</a:t>
                      </a:r>
                    </a:p>
                  </a:txBody>
                  <a:tcPr marL="0" marR="0" marT="0" marB="0" anchor="ctr">
                    <a:solidFill>
                      <a:srgbClr val="FFC000"/>
                    </a:solidFill>
                  </a:tcPr>
                </a:tc>
                <a:tc>
                  <a:txBody>
                    <a:bodyPr/>
                    <a:lstStyle/>
                    <a:p>
                      <a:pPr algn="ctr" fontAlgn="ctr"/>
                      <a:r>
                        <a:rPr lang="es-MX" sz="1100" b="0" i="0" u="none" strike="noStrike" dirty="0">
                          <a:solidFill>
                            <a:srgbClr val="000000"/>
                          </a:solidFill>
                          <a:latin typeface="Arial Narrow" pitchFamily="34" charset="0"/>
                        </a:rPr>
                        <a:t>JHZ2666</a:t>
                      </a:r>
                    </a:p>
                  </a:txBody>
                  <a:tcPr marL="0" marR="0" marT="0" marB="0" anchor="ctr"/>
                </a:tc>
                <a:tc>
                  <a:txBody>
                    <a:bodyPr/>
                    <a:lstStyle/>
                    <a:p>
                      <a:pPr algn="ctr" fontAlgn="ctr"/>
                      <a:r>
                        <a:rPr lang="es-MX" sz="1100" b="0" i="0" u="none" strike="noStrike" dirty="0">
                          <a:solidFill>
                            <a:srgbClr val="000000"/>
                          </a:solidFill>
                          <a:latin typeface="Arial Narrow" pitchFamily="34" charset="0"/>
                        </a:rPr>
                        <a:t>2007</a:t>
                      </a:r>
                    </a:p>
                  </a:txBody>
                  <a:tcPr marL="0" marR="0" marT="0" marB="0" anchor="ctr"/>
                </a:tc>
                <a:tc>
                  <a:txBody>
                    <a:bodyPr/>
                    <a:lstStyle/>
                    <a:p>
                      <a:pPr algn="ctr" fontAlgn="ctr"/>
                      <a:r>
                        <a:rPr lang="es-MX" sz="1100" b="0" i="0" u="none" strike="noStrike" dirty="0">
                          <a:solidFill>
                            <a:srgbClr val="000000"/>
                          </a:solidFill>
                          <a:latin typeface="Arial Narrow" pitchFamily="34" charset="0"/>
                        </a:rPr>
                        <a:t>JN1FE56S07X570277</a:t>
                      </a:r>
                    </a:p>
                  </a:txBody>
                  <a:tcPr marL="0" marR="0" marT="0" marB="0" anchor="ctr"/>
                </a:tc>
                <a:tc>
                  <a:txBody>
                    <a:bodyPr/>
                    <a:lstStyle/>
                    <a:p>
                      <a:pPr algn="ctr" fontAlgn="ctr"/>
                      <a:r>
                        <a:rPr lang="es-MX" sz="1100" b="0" i="0" u="none" strike="noStrike">
                          <a:solidFill>
                            <a:srgbClr val="000000"/>
                          </a:solidFill>
                          <a:latin typeface="Arial Narrow" pitchFamily="34" charset="0"/>
                        </a:rPr>
                        <a:t>REGULAR</a:t>
                      </a:r>
                    </a:p>
                  </a:txBody>
                  <a:tcPr marL="0" marR="0" marT="0" marB="0" anchor="ctr">
                    <a:solidFill>
                      <a:srgbClr val="FFC000"/>
                    </a:solidFill>
                  </a:tcPr>
                </a:tc>
                <a:tc>
                  <a:txBody>
                    <a:bodyPr/>
                    <a:lstStyle/>
                    <a:p>
                      <a:pPr algn="l" fontAlgn="ctr"/>
                      <a:r>
                        <a:rPr lang="es-MX" sz="1100" b="0" i="0" u="none" strike="noStrike" dirty="0">
                          <a:solidFill>
                            <a:srgbClr val="000000"/>
                          </a:solidFill>
                          <a:latin typeface="Arial Narrow" pitchFamily="34" charset="0"/>
                        </a:rPr>
                        <a:t>*PARABRISA ESTRELLADO*                                                                                 ESTADO GRAL; DE CARROCERÍA MAL,</a:t>
                      </a:r>
                    </a:p>
                  </a:txBody>
                  <a:tcPr marL="0" marR="0" marT="0" marB="0" anchor="ctr"/>
                </a:tc>
                <a:tc>
                  <a:txBody>
                    <a:bodyPr/>
                    <a:lstStyle/>
                    <a:p>
                      <a:pPr algn="ctr" fontAlgn="ctr"/>
                      <a:r>
                        <a:rPr lang="es-MX" sz="1100" b="0" i="0" u="none" strike="noStrike">
                          <a:solidFill>
                            <a:srgbClr val="000000"/>
                          </a:solidFill>
                          <a:latin typeface="Arial Narrow" pitchFamily="34" charset="0"/>
                        </a:rPr>
                        <a:t>211,989</a:t>
                      </a:r>
                    </a:p>
                  </a:txBody>
                  <a:tcPr marL="0" marR="0" marT="0" marB="0" anchor="ctr"/>
                </a:tc>
                <a:tc>
                  <a:txBody>
                    <a:bodyPr/>
                    <a:lstStyle/>
                    <a:p>
                      <a:pPr algn="ctr" fontAlgn="ctr"/>
                      <a:r>
                        <a:rPr lang="es-MX" sz="1100" b="0" i="0" u="none" strike="noStrike">
                          <a:solidFill>
                            <a:srgbClr val="000000"/>
                          </a:solidFill>
                          <a:latin typeface="Arial Narrow" pitchFamily="34" charset="0"/>
                        </a:rPr>
                        <a:t>DONACIÒN</a:t>
                      </a:r>
                    </a:p>
                  </a:txBody>
                  <a:tcPr marL="0" marR="0" marT="0" marB="0" anchor="ctr"/>
                </a:tc>
              </a:tr>
              <a:tr h="885534">
                <a:tc>
                  <a:txBody>
                    <a:bodyPr/>
                    <a:lstStyle/>
                    <a:p>
                      <a:pPr algn="ctr" fontAlgn="ctr"/>
                      <a:r>
                        <a:rPr lang="es-MX" sz="1100" b="1" i="0" u="none" strike="noStrike" dirty="0">
                          <a:solidFill>
                            <a:srgbClr val="000000"/>
                          </a:solidFill>
                          <a:latin typeface="Arial Narrow" pitchFamily="34" charset="0"/>
                        </a:rPr>
                        <a:t>TORNADO</a:t>
                      </a:r>
                    </a:p>
                  </a:txBody>
                  <a:tcPr marL="0" marR="0" marT="0" marB="0" anchor="ctr">
                    <a:solidFill>
                      <a:srgbClr val="FFC000"/>
                    </a:solidFill>
                  </a:tcPr>
                </a:tc>
                <a:tc>
                  <a:txBody>
                    <a:bodyPr/>
                    <a:lstStyle/>
                    <a:p>
                      <a:pPr algn="ctr" fontAlgn="ctr"/>
                      <a:r>
                        <a:rPr lang="es-MX" sz="1100" b="0" i="0" u="none" strike="noStrike">
                          <a:solidFill>
                            <a:srgbClr val="000000"/>
                          </a:solidFill>
                          <a:latin typeface="Arial Narrow" pitchFamily="34" charset="0"/>
                        </a:rPr>
                        <a:t>JR-91746</a:t>
                      </a:r>
                    </a:p>
                  </a:txBody>
                  <a:tcPr marL="0" marR="0" marT="0" marB="0" anchor="ctr"/>
                </a:tc>
                <a:tc>
                  <a:txBody>
                    <a:bodyPr/>
                    <a:lstStyle/>
                    <a:p>
                      <a:pPr algn="ctr" fontAlgn="ctr"/>
                      <a:r>
                        <a:rPr lang="es-MX" sz="1100" b="0" i="0" u="none" strike="noStrike">
                          <a:solidFill>
                            <a:srgbClr val="000000"/>
                          </a:solidFill>
                          <a:latin typeface="Arial Narrow" pitchFamily="34" charset="0"/>
                        </a:rPr>
                        <a:t>2005</a:t>
                      </a:r>
                    </a:p>
                  </a:txBody>
                  <a:tcPr marL="0" marR="0" marT="0" marB="0" anchor="ctr"/>
                </a:tc>
                <a:tc>
                  <a:txBody>
                    <a:bodyPr/>
                    <a:lstStyle/>
                    <a:p>
                      <a:pPr algn="ctr" fontAlgn="ctr"/>
                      <a:r>
                        <a:rPr lang="es-MX" sz="1100" b="0" i="0" u="none" strike="noStrike" dirty="0">
                          <a:solidFill>
                            <a:srgbClr val="000000"/>
                          </a:solidFill>
                          <a:latin typeface="Arial Narrow" pitchFamily="34" charset="0"/>
                        </a:rPr>
                        <a:t>93CXM80R55C226398</a:t>
                      </a:r>
                    </a:p>
                  </a:txBody>
                  <a:tcPr marL="0" marR="0" marT="0" marB="0" anchor="ctr"/>
                </a:tc>
                <a:tc>
                  <a:txBody>
                    <a:bodyPr/>
                    <a:lstStyle/>
                    <a:p>
                      <a:pPr algn="ctr" fontAlgn="ctr"/>
                      <a:r>
                        <a:rPr lang="es-MX" sz="1100" b="0" i="0" u="none" strike="noStrike" dirty="0">
                          <a:solidFill>
                            <a:srgbClr val="000000"/>
                          </a:solidFill>
                          <a:latin typeface="Arial Narrow" pitchFamily="34" charset="0"/>
                        </a:rPr>
                        <a:t>REGULAR</a:t>
                      </a:r>
                    </a:p>
                  </a:txBody>
                  <a:tcPr marL="0" marR="0" marT="0" marB="0" anchor="ctr">
                    <a:solidFill>
                      <a:srgbClr val="FFC000"/>
                    </a:solidFill>
                  </a:tcPr>
                </a:tc>
                <a:tc>
                  <a:txBody>
                    <a:bodyPr/>
                    <a:lstStyle/>
                    <a:p>
                      <a:pPr algn="l" fontAlgn="ctr"/>
                      <a:r>
                        <a:rPr lang="es-MX" sz="1100" b="0" i="0" u="none" strike="noStrike" dirty="0">
                          <a:solidFill>
                            <a:srgbClr val="000000"/>
                          </a:solidFill>
                          <a:latin typeface="Arial Narrow" pitchFamily="34" charset="0"/>
                        </a:rPr>
                        <a:t>REGULARES CONDICIONES GENERALES POR USO *                                        ESTRELLADO EL PARABRISAS*                                                                    CARROCERÍA EN GENERAL DAÑADO*</a:t>
                      </a:r>
                    </a:p>
                  </a:txBody>
                  <a:tcPr marL="0" marR="0" marT="0" marB="0" anchor="ctr"/>
                </a:tc>
                <a:tc>
                  <a:txBody>
                    <a:bodyPr/>
                    <a:lstStyle/>
                    <a:p>
                      <a:pPr algn="ctr" fontAlgn="ctr"/>
                      <a:r>
                        <a:rPr lang="es-MX" sz="1100" b="0" i="0" u="none" strike="noStrike">
                          <a:solidFill>
                            <a:srgbClr val="000000"/>
                          </a:solidFill>
                          <a:latin typeface="Arial Narrow" pitchFamily="34" charset="0"/>
                        </a:rPr>
                        <a:t>203,061</a:t>
                      </a:r>
                    </a:p>
                  </a:txBody>
                  <a:tcPr marL="0" marR="0" marT="0" marB="0" anchor="ctr"/>
                </a:tc>
                <a:tc>
                  <a:txBody>
                    <a:bodyPr/>
                    <a:lstStyle/>
                    <a:p>
                      <a:pPr algn="ctr" fontAlgn="ctr"/>
                      <a:r>
                        <a:rPr lang="es-MX" sz="1100" b="0" i="0" u="none" strike="noStrike">
                          <a:solidFill>
                            <a:srgbClr val="000000"/>
                          </a:solidFill>
                          <a:latin typeface="Arial Narrow" pitchFamily="34" charset="0"/>
                        </a:rPr>
                        <a:t>DONACIÒN</a:t>
                      </a:r>
                    </a:p>
                  </a:txBody>
                  <a:tcPr marL="0" marR="0" marT="0" marB="0" anchor="ctr"/>
                </a:tc>
              </a:tr>
              <a:tr h="627615">
                <a:tc>
                  <a:txBody>
                    <a:bodyPr/>
                    <a:lstStyle/>
                    <a:p>
                      <a:pPr algn="ctr" fontAlgn="ctr"/>
                      <a:r>
                        <a:rPr lang="es-MX" sz="1100" b="1" i="0" u="none" strike="noStrike" dirty="0">
                          <a:solidFill>
                            <a:srgbClr val="000000"/>
                          </a:solidFill>
                          <a:latin typeface="Arial Narrow" pitchFamily="34" charset="0"/>
                        </a:rPr>
                        <a:t>TSURU GSII</a:t>
                      </a:r>
                    </a:p>
                  </a:txBody>
                  <a:tcPr marL="0" marR="0" marT="0" marB="0" anchor="ctr">
                    <a:solidFill>
                      <a:srgbClr val="FFC000"/>
                    </a:solidFill>
                  </a:tcPr>
                </a:tc>
                <a:tc>
                  <a:txBody>
                    <a:bodyPr/>
                    <a:lstStyle/>
                    <a:p>
                      <a:pPr algn="ctr" fontAlgn="ctr"/>
                      <a:r>
                        <a:rPr lang="es-MX" sz="1100" b="0" i="0" u="none" strike="noStrike" dirty="0">
                          <a:solidFill>
                            <a:srgbClr val="000000"/>
                          </a:solidFill>
                          <a:latin typeface="Arial Narrow" pitchFamily="34" charset="0"/>
                        </a:rPr>
                        <a:t>JHZ-2669</a:t>
                      </a:r>
                    </a:p>
                  </a:txBody>
                  <a:tcPr marL="0" marR="0" marT="0" marB="0" anchor="ctr"/>
                </a:tc>
                <a:tc>
                  <a:txBody>
                    <a:bodyPr/>
                    <a:lstStyle/>
                    <a:p>
                      <a:pPr algn="ctr" fontAlgn="ctr"/>
                      <a:r>
                        <a:rPr lang="es-MX" sz="1100" b="0" i="0" u="none" strike="noStrike">
                          <a:solidFill>
                            <a:srgbClr val="000000"/>
                          </a:solidFill>
                          <a:latin typeface="Arial Narrow" pitchFamily="34" charset="0"/>
                        </a:rPr>
                        <a:t>2004</a:t>
                      </a:r>
                    </a:p>
                  </a:txBody>
                  <a:tcPr marL="0" marR="0" marT="0" marB="0" anchor="ctr"/>
                </a:tc>
                <a:tc>
                  <a:txBody>
                    <a:bodyPr/>
                    <a:lstStyle/>
                    <a:p>
                      <a:pPr algn="ctr" fontAlgn="ctr"/>
                      <a:r>
                        <a:rPr lang="es-MX" sz="1100" b="0" i="0" u="none" strike="noStrike">
                          <a:solidFill>
                            <a:srgbClr val="000000"/>
                          </a:solidFill>
                          <a:latin typeface="Arial Narrow" pitchFamily="34" charset="0"/>
                        </a:rPr>
                        <a:t>3N1EB31S34K576815</a:t>
                      </a:r>
                    </a:p>
                  </a:txBody>
                  <a:tcPr marL="0" marR="0" marT="0" marB="0" anchor="ctr"/>
                </a:tc>
                <a:tc>
                  <a:txBody>
                    <a:bodyPr/>
                    <a:lstStyle/>
                    <a:p>
                      <a:pPr algn="ctr" fontAlgn="ctr"/>
                      <a:r>
                        <a:rPr lang="es-MX" sz="1100" b="0" i="0" u="none" strike="noStrike" dirty="0">
                          <a:solidFill>
                            <a:srgbClr val="000000"/>
                          </a:solidFill>
                          <a:latin typeface="Arial Narrow" pitchFamily="34" charset="0"/>
                        </a:rPr>
                        <a:t>REGULAR</a:t>
                      </a:r>
                    </a:p>
                  </a:txBody>
                  <a:tcPr marL="0" marR="0" marT="0" marB="0" anchor="ctr">
                    <a:solidFill>
                      <a:srgbClr val="FFC000"/>
                    </a:solidFill>
                  </a:tcPr>
                </a:tc>
                <a:tc>
                  <a:txBody>
                    <a:bodyPr/>
                    <a:lstStyle/>
                    <a:p>
                      <a:pPr algn="l" fontAlgn="ctr"/>
                      <a:r>
                        <a:rPr lang="es-MX" sz="1100" b="0" i="0" u="none" strike="noStrike" dirty="0">
                          <a:solidFill>
                            <a:srgbClr val="000000"/>
                          </a:solidFill>
                          <a:latin typeface="Arial Narrow" pitchFamily="34" charset="0"/>
                        </a:rPr>
                        <a:t>*CAMBIO DE ACUMULADOR*                                                                                                                             PUERTA TRASERA  IZQ; NO ABRE *                                                     REV.SUSPENSIÓN* </a:t>
                      </a:r>
                    </a:p>
                  </a:txBody>
                  <a:tcPr marL="0" marR="0" marT="0" marB="0" anchor="ctr"/>
                </a:tc>
                <a:tc>
                  <a:txBody>
                    <a:bodyPr/>
                    <a:lstStyle/>
                    <a:p>
                      <a:pPr algn="ctr" fontAlgn="ctr"/>
                      <a:r>
                        <a:rPr lang="es-MX" sz="1100" b="0" i="0" u="none" strike="noStrike">
                          <a:solidFill>
                            <a:srgbClr val="000000"/>
                          </a:solidFill>
                          <a:latin typeface="Arial Narrow" pitchFamily="34" charset="0"/>
                        </a:rPr>
                        <a:t>178,698</a:t>
                      </a:r>
                    </a:p>
                  </a:txBody>
                  <a:tcPr marL="0" marR="0" marT="0" marB="0" anchor="ctr"/>
                </a:tc>
                <a:tc>
                  <a:txBody>
                    <a:bodyPr/>
                    <a:lstStyle/>
                    <a:p>
                      <a:pPr algn="ctr" fontAlgn="ctr"/>
                      <a:r>
                        <a:rPr lang="es-MX" sz="1100" b="0" i="0" u="none" strike="noStrike">
                          <a:solidFill>
                            <a:srgbClr val="000000"/>
                          </a:solidFill>
                          <a:latin typeface="Arial Narrow" pitchFamily="34" charset="0"/>
                        </a:rPr>
                        <a:t>DONACIÒN</a:t>
                      </a:r>
                    </a:p>
                  </a:txBody>
                  <a:tcPr marL="0" marR="0" marT="0" marB="0" anchor="ctr"/>
                </a:tc>
              </a:tr>
              <a:tr h="570557">
                <a:tc>
                  <a:txBody>
                    <a:bodyPr/>
                    <a:lstStyle/>
                    <a:p>
                      <a:pPr algn="ctr" fontAlgn="ctr"/>
                      <a:r>
                        <a:rPr lang="es-MX" sz="1100" b="1" i="0" u="none" strike="noStrike" dirty="0">
                          <a:solidFill>
                            <a:srgbClr val="000000"/>
                          </a:solidFill>
                          <a:latin typeface="Arial Narrow" pitchFamily="34" charset="0"/>
                        </a:rPr>
                        <a:t>TSURU</a:t>
                      </a:r>
                    </a:p>
                  </a:txBody>
                  <a:tcPr marL="0" marR="0" marT="0" marB="0" anchor="ctr">
                    <a:solidFill>
                      <a:srgbClr val="FFC000"/>
                    </a:solidFill>
                  </a:tcPr>
                </a:tc>
                <a:tc>
                  <a:txBody>
                    <a:bodyPr/>
                    <a:lstStyle/>
                    <a:p>
                      <a:pPr algn="ctr" fontAlgn="ctr"/>
                      <a:r>
                        <a:rPr lang="es-MX" sz="1100" b="0" i="0" u="none" strike="noStrike">
                          <a:solidFill>
                            <a:srgbClr val="000000"/>
                          </a:solidFill>
                          <a:latin typeface="Arial Narrow" pitchFamily="34" charset="0"/>
                        </a:rPr>
                        <a:t>JHZ-2649</a:t>
                      </a:r>
                    </a:p>
                  </a:txBody>
                  <a:tcPr marL="0" marR="0" marT="0" marB="0" anchor="ctr"/>
                </a:tc>
                <a:tc>
                  <a:txBody>
                    <a:bodyPr/>
                    <a:lstStyle/>
                    <a:p>
                      <a:pPr algn="ctr" fontAlgn="ctr"/>
                      <a:r>
                        <a:rPr lang="es-MX" sz="1100" b="0" i="0" u="none" strike="noStrike" dirty="0">
                          <a:solidFill>
                            <a:srgbClr val="000000"/>
                          </a:solidFill>
                          <a:latin typeface="Arial Narrow" pitchFamily="34" charset="0"/>
                        </a:rPr>
                        <a:t>2006</a:t>
                      </a:r>
                    </a:p>
                  </a:txBody>
                  <a:tcPr marL="0" marR="0" marT="0" marB="0" anchor="ctr"/>
                </a:tc>
                <a:tc>
                  <a:txBody>
                    <a:bodyPr/>
                    <a:lstStyle/>
                    <a:p>
                      <a:pPr algn="ctr" fontAlgn="ctr"/>
                      <a:r>
                        <a:rPr lang="es-MX" sz="1100" b="0" i="0" u="none" strike="noStrike" dirty="0">
                          <a:solidFill>
                            <a:srgbClr val="000000"/>
                          </a:solidFill>
                          <a:latin typeface="Arial Narrow" pitchFamily="34" charset="0"/>
                        </a:rPr>
                        <a:t>3N1EB31S16K349478</a:t>
                      </a:r>
                    </a:p>
                  </a:txBody>
                  <a:tcPr marL="0" marR="0" marT="0" marB="0" anchor="ctr"/>
                </a:tc>
                <a:tc>
                  <a:txBody>
                    <a:bodyPr/>
                    <a:lstStyle/>
                    <a:p>
                      <a:pPr algn="ctr" fontAlgn="ctr"/>
                      <a:r>
                        <a:rPr lang="es-MX" sz="1100" b="0" i="0" u="none" strike="noStrike" dirty="0">
                          <a:solidFill>
                            <a:srgbClr val="000000"/>
                          </a:solidFill>
                          <a:latin typeface="Arial Narrow" pitchFamily="34" charset="0"/>
                        </a:rPr>
                        <a:t>REGULAR</a:t>
                      </a:r>
                    </a:p>
                  </a:txBody>
                  <a:tcPr marL="0" marR="0" marT="0" marB="0" anchor="ctr">
                    <a:solidFill>
                      <a:srgbClr val="FFC000"/>
                    </a:solidFill>
                  </a:tcPr>
                </a:tc>
                <a:tc>
                  <a:txBody>
                    <a:bodyPr/>
                    <a:lstStyle/>
                    <a:p>
                      <a:pPr algn="l" fontAlgn="ctr"/>
                      <a:r>
                        <a:rPr lang="es-MX" sz="1100" b="0" i="0" u="none" strike="noStrike" dirty="0">
                          <a:solidFill>
                            <a:srgbClr val="000000"/>
                          </a:solidFill>
                          <a:latin typeface="Arial Narrow" pitchFamily="34" charset="0"/>
                        </a:rPr>
                        <a:t>*CARROCERÍA EN BUEN ESTADO*                                                                                        HACE UN RUIDO EN MOTOR EXTRAÑO*</a:t>
                      </a:r>
                    </a:p>
                  </a:txBody>
                  <a:tcPr marL="0" marR="0" marT="0" marB="0" anchor="ctr"/>
                </a:tc>
                <a:tc>
                  <a:txBody>
                    <a:bodyPr/>
                    <a:lstStyle/>
                    <a:p>
                      <a:pPr algn="ctr" fontAlgn="ctr"/>
                      <a:r>
                        <a:rPr lang="es-MX" sz="1100" b="0" i="0" u="none" strike="noStrike" dirty="0">
                          <a:solidFill>
                            <a:srgbClr val="000000"/>
                          </a:solidFill>
                          <a:latin typeface="Arial Narrow" pitchFamily="34" charset="0"/>
                        </a:rPr>
                        <a:t>231,571</a:t>
                      </a:r>
                    </a:p>
                  </a:txBody>
                  <a:tcPr marL="0" marR="0" marT="0" marB="0" anchor="ctr"/>
                </a:tc>
                <a:tc>
                  <a:txBody>
                    <a:bodyPr/>
                    <a:lstStyle/>
                    <a:p>
                      <a:pPr algn="ctr" fontAlgn="ctr"/>
                      <a:r>
                        <a:rPr lang="es-MX" sz="1100" b="0" i="0" u="none" strike="noStrike" dirty="0">
                          <a:solidFill>
                            <a:srgbClr val="000000"/>
                          </a:solidFill>
                          <a:latin typeface="Arial Narrow" pitchFamily="34" charset="0"/>
                        </a:rPr>
                        <a:t>DONACIÒN</a:t>
                      </a:r>
                    </a:p>
                  </a:txBody>
                  <a:tcPr marL="0" marR="0" marT="0" marB="0" anchor="ctr"/>
                </a:tc>
              </a:tr>
              <a:tr h="531320">
                <a:tc>
                  <a:txBody>
                    <a:bodyPr/>
                    <a:lstStyle/>
                    <a:p>
                      <a:pPr algn="ctr" fontAlgn="ctr"/>
                      <a:r>
                        <a:rPr lang="es-MX" sz="1100" b="1" i="0" u="none" strike="noStrike" dirty="0">
                          <a:solidFill>
                            <a:srgbClr val="000000"/>
                          </a:solidFill>
                          <a:latin typeface="Arial Narrow" pitchFamily="34" charset="0"/>
                        </a:rPr>
                        <a:t>MALIBU</a:t>
                      </a:r>
                    </a:p>
                  </a:txBody>
                  <a:tcPr marL="0" marR="0" marT="0" marB="0" anchor="ctr">
                    <a:solidFill>
                      <a:srgbClr val="FFC000"/>
                    </a:solidFill>
                  </a:tcPr>
                </a:tc>
                <a:tc>
                  <a:txBody>
                    <a:bodyPr/>
                    <a:lstStyle/>
                    <a:p>
                      <a:pPr algn="ctr" fontAlgn="ctr"/>
                      <a:r>
                        <a:rPr lang="es-MX" sz="1100" b="0" i="0" u="none" strike="noStrike">
                          <a:solidFill>
                            <a:srgbClr val="000000"/>
                          </a:solidFill>
                          <a:latin typeface="Arial Narrow" pitchFamily="34" charset="0"/>
                        </a:rPr>
                        <a:t>JHZ2853</a:t>
                      </a:r>
                    </a:p>
                  </a:txBody>
                  <a:tcPr marL="0" marR="0" marT="0" marB="0" anchor="ctr"/>
                </a:tc>
                <a:tc>
                  <a:txBody>
                    <a:bodyPr/>
                    <a:lstStyle/>
                    <a:p>
                      <a:pPr algn="ctr" fontAlgn="ctr"/>
                      <a:r>
                        <a:rPr lang="es-MX" sz="1100" b="0" i="0" u="none" strike="noStrike">
                          <a:solidFill>
                            <a:srgbClr val="000000"/>
                          </a:solidFill>
                          <a:latin typeface="Arial Narrow" pitchFamily="34" charset="0"/>
                        </a:rPr>
                        <a:t>2005</a:t>
                      </a:r>
                    </a:p>
                  </a:txBody>
                  <a:tcPr marL="0" marR="0" marT="0" marB="0" anchor="ctr"/>
                </a:tc>
                <a:tc>
                  <a:txBody>
                    <a:bodyPr/>
                    <a:lstStyle/>
                    <a:p>
                      <a:pPr algn="ctr" fontAlgn="ctr"/>
                      <a:r>
                        <a:rPr lang="es-MX" sz="1100" b="0" i="0" u="none" strike="noStrike">
                          <a:solidFill>
                            <a:srgbClr val="000000"/>
                          </a:solidFill>
                          <a:latin typeface="Arial Narrow" pitchFamily="34" charset="0"/>
                        </a:rPr>
                        <a:t>1G1ZT52855F128598</a:t>
                      </a:r>
                    </a:p>
                  </a:txBody>
                  <a:tcPr marL="0" marR="0" marT="0" marB="0" anchor="ctr"/>
                </a:tc>
                <a:tc>
                  <a:txBody>
                    <a:bodyPr/>
                    <a:lstStyle/>
                    <a:p>
                      <a:pPr algn="ctr" fontAlgn="ctr"/>
                      <a:r>
                        <a:rPr lang="es-MX" sz="1100" b="0" i="0" u="none" strike="noStrike">
                          <a:solidFill>
                            <a:srgbClr val="000000"/>
                          </a:solidFill>
                          <a:latin typeface="Arial Narrow" pitchFamily="34" charset="0"/>
                        </a:rPr>
                        <a:t>REGULAR</a:t>
                      </a:r>
                    </a:p>
                  </a:txBody>
                  <a:tcPr marL="0" marR="0" marT="0" marB="0" anchor="ctr">
                    <a:solidFill>
                      <a:srgbClr val="FFC000"/>
                    </a:solidFill>
                  </a:tcPr>
                </a:tc>
                <a:tc>
                  <a:txBody>
                    <a:bodyPr/>
                    <a:lstStyle/>
                    <a:p>
                      <a:pPr algn="l" fontAlgn="ctr"/>
                      <a:r>
                        <a:rPr lang="es-MX" sz="1100" b="0" i="0" u="none" strike="noStrike" dirty="0">
                          <a:solidFill>
                            <a:srgbClr val="000000"/>
                          </a:solidFill>
                          <a:latin typeface="Arial Narrow" pitchFamily="34" charset="0"/>
                        </a:rPr>
                        <a:t>*ESTADO GENERAL REGULAR*                                                                                                                       FALLA LEVE EN MOTOR*                                                                                                    FACIA DELANTERA DAÑADA*</a:t>
                      </a:r>
                    </a:p>
                  </a:txBody>
                  <a:tcPr marL="0" marR="0" marT="0" marB="0" anchor="ctr"/>
                </a:tc>
                <a:tc>
                  <a:txBody>
                    <a:bodyPr/>
                    <a:lstStyle/>
                    <a:p>
                      <a:pPr algn="ctr" fontAlgn="ctr"/>
                      <a:r>
                        <a:rPr lang="es-MX" sz="1100" b="0" i="0" u="none" strike="noStrike" dirty="0">
                          <a:solidFill>
                            <a:srgbClr val="000000"/>
                          </a:solidFill>
                          <a:latin typeface="Arial Narrow" pitchFamily="34" charset="0"/>
                        </a:rPr>
                        <a:t>219,037</a:t>
                      </a:r>
                    </a:p>
                  </a:txBody>
                  <a:tcPr marL="0" marR="0" marT="0" marB="0" anchor="ctr"/>
                </a:tc>
                <a:tc>
                  <a:txBody>
                    <a:bodyPr/>
                    <a:lstStyle/>
                    <a:p>
                      <a:pPr algn="ctr" fontAlgn="ctr"/>
                      <a:r>
                        <a:rPr lang="es-MX" sz="1100" b="0" i="0" u="none" strike="noStrike" dirty="0">
                          <a:solidFill>
                            <a:srgbClr val="000000"/>
                          </a:solidFill>
                          <a:latin typeface="Arial Narrow" pitchFamily="34" charset="0"/>
                        </a:rPr>
                        <a:t>DONACIÒN</a:t>
                      </a:r>
                    </a:p>
                  </a:txBody>
                  <a:tcPr marL="0" marR="0" marT="0" marB="0" anchor="ctr"/>
                </a:tc>
              </a:tr>
            </a:tbl>
          </a:graphicData>
        </a:graphic>
      </p:graphicFrame>
      <p:sp>
        <p:nvSpPr>
          <p:cNvPr id="9" name="8 Rectángulo"/>
          <p:cNvSpPr/>
          <p:nvPr/>
        </p:nvSpPr>
        <p:spPr>
          <a:xfrm rot="16200000">
            <a:off x="5944798" y="3424353"/>
            <a:ext cx="3816424" cy="369332"/>
          </a:xfrm>
          <a:prstGeom prst="rect">
            <a:avLst/>
          </a:prstGeom>
        </p:spPr>
        <p:txBody>
          <a:bodyPr wrap="square">
            <a:spAutoFit/>
          </a:bodyPr>
          <a:lstStyle/>
          <a:p>
            <a:pPr algn="ctr"/>
            <a:r>
              <a:rPr lang="es-MX" b="1" dirty="0" smtClean="0">
                <a:latin typeface="Arial Narrow" pitchFamily="34" charset="0"/>
              </a:rPr>
              <a:t> </a:t>
            </a:r>
            <a:r>
              <a:rPr lang="es-MX" sz="1200" b="1" dirty="0" smtClean="0">
                <a:latin typeface="Arial Narrow" pitchFamily="34" charset="0"/>
              </a:rPr>
              <a:t>DICTAMEN DEL PARQUE VEHICULAR  PARA DONACION</a:t>
            </a:r>
            <a:endParaRPr lang="es-MX" sz="1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effectLst>
                  <a:outerShdw blurRad="38100" dist="38100" dir="2700000" algn="tl">
                    <a:srgbClr val="000000">
                      <a:alpha val="43137"/>
                    </a:srgbClr>
                  </a:outerShdw>
                </a:effectLst>
              </a:rPr>
              <a:t> </a:t>
            </a:r>
            <a:r>
              <a:rPr lang="es-MX" sz="2800" b="1" dirty="0" smtClean="0">
                <a:effectLst>
                  <a:outerShdw blurRad="38100" dist="38100" dir="2700000" algn="tl">
                    <a:srgbClr val="000000">
                      <a:alpha val="43137"/>
                    </a:srgbClr>
                  </a:outerShdw>
                </a:effectLst>
              </a:rPr>
              <a:t>  </a:t>
            </a:r>
            <a:r>
              <a:rPr lang="es-MX" sz="2800" b="1" dirty="0" smtClean="0">
                <a:effectLst>
                  <a:outerShdw blurRad="38100" dist="38100" dir="2700000" algn="tl">
                    <a:srgbClr val="000000">
                      <a:alpha val="43137"/>
                    </a:srgbClr>
                  </a:outerShdw>
                </a:effectLst>
                <a:latin typeface="Arial Narrow" pitchFamily="34" charset="0"/>
              </a:rPr>
              <a:t>ORDEN DEL DÍA</a:t>
            </a:r>
            <a:endParaRPr lang="es-MX" sz="2800" b="1" dirty="0">
              <a:effectLst>
                <a:outerShdw blurRad="38100" dist="38100" dir="2700000" algn="tl">
                  <a:srgbClr val="000000">
                    <a:alpha val="43137"/>
                  </a:srgbClr>
                </a:outerShdw>
              </a:effectLst>
              <a:latin typeface="Arial Narrow" pitchFamily="34" charset="0"/>
            </a:endParaRPr>
          </a:p>
        </p:txBody>
      </p:sp>
      <p:sp>
        <p:nvSpPr>
          <p:cNvPr id="2" name="1 Rectángulo"/>
          <p:cNvSpPr/>
          <p:nvPr/>
        </p:nvSpPr>
        <p:spPr>
          <a:xfrm>
            <a:off x="323528" y="1701383"/>
            <a:ext cx="1944216" cy="1163395"/>
          </a:xfrm>
          <a:prstGeom prst="rect">
            <a:avLst/>
          </a:prstGeom>
        </p:spPr>
        <p:txBody>
          <a:bodyPr wrap="square">
            <a:spAutoFit/>
          </a:bodyPr>
          <a:lstStyle/>
          <a:p>
            <a:pPr marL="361950" lvl="1" indent="-361950" algn="just">
              <a:spcBef>
                <a:spcPct val="20000"/>
              </a:spcBef>
              <a:buFont typeface="Arial" pitchFamily="34" charset="0"/>
              <a:buAutoNum type="arabicPeriod"/>
              <a:defRPr/>
            </a:pPr>
            <a:endParaRPr lang="es-MX" sz="1200" dirty="0" smtClean="0">
              <a:latin typeface="Arial Narrow" pitchFamily="34" charset="0"/>
            </a:endParaRPr>
          </a:p>
          <a:p>
            <a:pPr marL="361950" lvl="1" indent="-361950" algn="just">
              <a:spcBef>
                <a:spcPct val="20000"/>
              </a:spcBef>
              <a:buFont typeface="Arial" pitchFamily="34" charset="0"/>
              <a:buAutoNum type="arabicPeriod"/>
              <a:defRPr/>
            </a:pPr>
            <a:endParaRPr lang="es-MX" sz="1200" dirty="0" smtClean="0">
              <a:latin typeface="Arial Narrow" pitchFamily="34" charset="0"/>
            </a:endParaRPr>
          </a:p>
          <a:p>
            <a:pPr marL="342900" indent="-342900" algn="just">
              <a:spcBef>
                <a:spcPct val="20000"/>
              </a:spcBef>
              <a:defRPr/>
            </a:pPr>
            <a:endParaRPr lang="es-MX" sz="1200" b="1" dirty="0" smtClean="0">
              <a:latin typeface="Arial Narrow" pitchFamily="34" charset="0"/>
            </a:endParaRPr>
          </a:p>
          <a:p>
            <a:pPr marL="342900" indent="-342900" algn="just">
              <a:spcBef>
                <a:spcPct val="20000"/>
              </a:spcBef>
              <a:buFont typeface="+mj-lt"/>
              <a:buAutoNum type="arabicPeriod" startAt="3"/>
              <a:defRPr/>
            </a:pPr>
            <a:endParaRPr lang="es-MX" sz="1200" dirty="0" smtClean="0">
              <a:latin typeface="Arial Narrow" pitchFamily="34" charset="0"/>
            </a:endParaRPr>
          </a:p>
          <a:p>
            <a:pPr marL="342900" indent="-342900" algn="just">
              <a:spcBef>
                <a:spcPct val="20000"/>
              </a:spcBef>
              <a:buFont typeface="+mj-lt"/>
              <a:buAutoNum type="arabicPeriod" startAt="7"/>
              <a:defRPr/>
            </a:pPr>
            <a:endParaRPr lang="es-MX" sz="1200" dirty="0" smtClean="0">
              <a:latin typeface="Arial Narrow" pitchFamily="34" charset="0"/>
            </a:endParaRPr>
          </a:p>
        </p:txBody>
      </p:sp>
      <p:graphicFrame>
        <p:nvGraphicFramePr>
          <p:cNvPr id="10" name="9 Tabla"/>
          <p:cNvGraphicFramePr>
            <a:graphicFrameLocks noGrp="1"/>
          </p:cNvGraphicFramePr>
          <p:nvPr/>
        </p:nvGraphicFramePr>
        <p:xfrm>
          <a:off x="323528" y="1586078"/>
          <a:ext cx="8496944" cy="4507218"/>
        </p:xfrm>
        <a:graphic>
          <a:graphicData uri="http://schemas.openxmlformats.org/drawingml/2006/table">
            <a:tbl>
              <a:tblPr firstRow="1" bandRow="1">
                <a:effectLst>
                  <a:outerShdw blurRad="50800" dist="38100" dir="8100000" algn="tr" rotWithShape="0">
                    <a:prstClr val="black">
                      <a:alpha val="40000"/>
                    </a:prstClr>
                  </a:outerShdw>
                </a:effectLst>
                <a:tableStyleId>{5940675A-B579-460E-94D1-54222C63F5DA}</a:tableStyleId>
              </a:tblPr>
              <a:tblGrid>
                <a:gridCol w="6944617"/>
                <a:gridCol w="1552327"/>
              </a:tblGrid>
              <a:tr h="311783">
                <a:tc>
                  <a:txBody>
                    <a:bodyPr/>
                    <a:lstStyle/>
                    <a:p>
                      <a:r>
                        <a:rPr lang="es-MX" sz="1300" dirty="0" smtClean="0">
                          <a:latin typeface="Arial Narrow" pitchFamily="34" charset="0"/>
                        </a:rPr>
                        <a:t>1. Palabras de bienvenida</a:t>
                      </a:r>
                      <a:endParaRPr lang="es-MX" sz="1300" dirty="0">
                        <a:latin typeface="Arial Narrow" pitchFamily="34" charset="0"/>
                      </a:endParaRP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PRESIDENTE</a:t>
                      </a:r>
                      <a:endParaRPr lang="es-MX" sz="1300" dirty="0">
                        <a:effectLst/>
                        <a:latin typeface="Arial Narrow" pitchFamily="34" charset="0"/>
                      </a:endParaRPr>
                    </a:p>
                  </a:txBody>
                  <a:tcPr anchor="ctr">
                    <a:solidFill>
                      <a:schemeClr val="accent6">
                        <a:lumMod val="60000"/>
                        <a:lumOff val="40000"/>
                      </a:schemeClr>
                    </a:solidFill>
                  </a:tcPr>
                </a:tc>
              </a:tr>
              <a:tr h="311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dirty="0" smtClean="0">
                          <a:latin typeface="Arial Narrow" pitchFamily="34" charset="0"/>
                        </a:rPr>
                        <a:t>2. Lista de asistentes y establecimiento del quórum legal </a:t>
                      </a: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PRESIDENTE</a:t>
                      </a:r>
                      <a:endParaRPr lang="es-MX" sz="1300" dirty="0">
                        <a:effectLst/>
                        <a:latin typeface="Arial Narrow" pitchFamily="34" charset="0"/>
                      </a:endParaRPr>
                    </a:p>
                  </a:txBody>
                  <a:tcPr anchor="ctr">
                    <a:solidFill>
                      <a:schemeClr val="accent6">
                        <a:lumMod val="60000"/>
                        <a:lumOff val="40000"/>
                      </a:schemeClr>
                    </a:solidFill>
                  </a:tcPr>
                </a:tc>
              </a:tr>
              <a:tr h="31178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b="1" dirty="0" smtClean="0">
                          <a:effectLst/>
                          <a:latin typeface="Arial Narrow" pitchFamily="34" charset="0"/>
                        </a:rPr>
                        <a:t>TEMAS INFORMATIVOS</a:t>
                      </a:r>
                    </a:p>
                  </a:txBody>
                  <a:tcPr anchor="ctr">
                    <a:solidFill>
                      <a:schemeClr val="accent2">
                        <a:lumMod val="60000"/>
                        <a:lumOff val="40000"/>
                      </a:schemeClr>
                    </a:solidFill>
                  </a:tcPr>
                </a:tc>
                <a:tc hMerge="1">
                  <a:txBody>
                    <a:bodyPr/>
                    <a:lstStyle/>
                    <a:p>
                      <a:endParaRPr lang="es-MX"/>
                    </a:p>
                  </a:txBody>
                  <a:tcPr/>
                </a:tc>
              </a:tr>
              <a:tr h="144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dirty="0" smtClean="0">
                          <a:latin typeface="Arial Narrow" pitchFamily="34" charset="0"/>
                        </a:rPr>
                        <a:t>3. Se informa la productividad de las Direcciones de área de Afiliación y promoción, de Gestión médica y la unidad de Transparencia. </a:t>
                      </a: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1- AFILIACIÓN</a:t>
                      </a:r>
                    </a:p>
                    <a:p>
                      <a:pPr algn="l"/>
                      <a:r>
                        <a:rPr lang="es-MX" sz="1300" dirty="0" smtClean="0">
                          <a:effectLst/>
                          <a:latin typeface="Arial Narrow" pitchFamily="34" charset="0"/>
                        </a:rPr>
                        <a:t>2-</a:t>
                      </a:r>
                      <a:r>
                        <a:rPr lang="es-MX" sz="1300" baseline="0" dirty="0" smtClean="0">
                          <a:effectLst/>
                          <a:latin typeface="Arial Narrow" pitchFamily="34" charset="0"/>
                        </a:rPr>
                        <a:t> GESTIÓN</a:t>
                      </a:r>
                    </a:p>
                    <a:p>
                      <a:pPr algn="l"/>
                      <a:r>
                        <a:rPr lang="es-MX" sz="1300" baseline="0" dirty="0" smtClean="0">
                          <a:effectLst/>
                          <a:latin typeface="Arial Narrow" pitchFamily="34" charset="0"/>
                        </a:rPr>
                        <a:t>3- TRANSPARENCIA</a:t>
                      </a:r>
                      <a:endParaRPr lang="es-MX" sz="1300" dirty="0">
                        <a:effectLst/>
                        <a:latin typeface="Arial Narrow" pitchFamily="34" charset="0"/>
                      </a:endParaRPr>
                    </a:p>
                  </a:txBody>
                  <a:tcPr anchor="ctr">
                    <a:solidFill>
                      <a:schemeClr val="accent6">
                        <a:lumMod val="60000"/>
                        <a:lumOff val="40000"/>
                      </a:schemeClr>
                    </a:solidFill>
                  </a:tcPr>
                </a:tc>
              </a:tr>
              <a:tr h="152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dirty="0" smtClean="0">
                          <a:latin typeface="Arial Narrow" pitchFamily="34" charset="0"/>
                        </a:rPr>
                        <a:t>4. Información relativa al precio y compra de medicamentos de CAUSES realizada por el OPD SSJ  y financiada por el OPD REPSSJAL. </a:t>
                      </a: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JURÍDICO</a:t>
                      </a:r>
                      <a:endParaRPr lang="es-MX" sz="1300" dirty="0">
                        <a:effectLst/>
                        <a:latin typeface="Arial Narrow" pitchFamily="34" charset="0"/>
                      </a:endParaRPr>
                    </a:p>
                  </a:txBody>
                  <a:tcPr anchor="ctr">
                    <a:solidFill>
                      <a:schemeClr val="accent6">
                        <a:lumMod val="60000"/>
                        <a:lumOff val="40000"/>
                      </a:schemeClr>
                    </a:solidFill>
                  </a:tcPr>
                </a:tc>
              </a:tr>
              <a:tr h="1276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dirty="0" smtClean="0">
                          <a:latin typeface="Arial Narrow" pitchFamily="34" charset="0"/>
                        </a:rPr>
                        <a:t>5. Se informa el seguimiento al acuerdo de la junta de gobierno anterior (13ª extraordinaria del 12 de marzo de 2018) respecto del pago del impuesto ISR retenido a proveedores por concepto de arrendamientos. </a:t>
                      </a: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DIRECTOR</a:t>
                      </a:r>
                      <a:r>
                        <a:rPr lang="es-MX" sz="1300" baseline="0" dirty="0" smtClean="0">
                          <a:effectLst/>
                          <a:latin typeface="Arial Narrow" pitchFamily="34" charset="0"/>
                        </a:rPr>
                        <a:t> GENERAL</a:t>
                      </a:r>
                      <a:endParaRPr lang="es-MX" sz="1300" dirty="0">
                        <a:effectLst/>
                        <a:latin typeface="Arial Narrow" pitchFamily="34" charset="0"/>
                      </a:endParaRPr>
                    </a:p>
                  </a:txBody>
                  <a:tcPr anchor="ctr">
                    <a:solidFill>
                      <a:schemeClr val="accent6">
                        <a:lumMod val="60000"/>
                        <a:lumOff val="4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dirty="0" smtClean="0">
                          <a:latin typeface="Arial Narrow" pitchFamily="34" charset="0"/>
                        </a:rPr>
                        <a:t>6. </a:t>
                      </a:r>
                      <a:r>
                        <a:rPr lang="es-MX" sz="1300" kern="1200" dirty="0" smtClean="0">
                          <a:solidFill>
                            <a:schemeClr val="tx1"/>
                          </a:solidFill>
                          <a:latin typeface="Arial Narrow" pitchFamily="34" charset="0"/>
                          <a:ea typeface="+mn-ea"/>
                          <a:cs typeface="+mn-cs"/>
                        </a:rPr>
                        <a:t>Se informa la obligación de realizar cambios a la estructura orgánica del OIC y las auditorías que se atienden.</a:t>
                      </a:r>
                      <a:endParaRPr lang="es-MX" sz="1300" dirty="0" smtClean="0">
                        <a:latin typeface="Arial Narrow" pitchFamily="34" charset="0"/>
                      </a:endParaRP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ÓRGANO</a:t>
                      </a:r>
                      <a:r>
                        <a:rPr lang="es-MX" sz="1300" baseline="0" dirty="0" smtClean="0">
                          <a:effectLst/>
                          <a:latin typeface="Arial Narrow" pitchFamily="34" charset="0"/>
                        </a:rPr>
                        <a:t> INTERNO DE CONTROL</a:t>
                      </a:r>
                      <a:endParaRPr lang="es-MX" sz="1300" dirty="0">
                        <a:effectLst/>
                        <a:latin typeface="Arial Narrow" pitchFamily="34" charset="0"/>
                      </a:endParaRPr>
                    </a:p>
                  </a:txBody>
                  <a:tcPr anchor="ctr">
                    <a:solidFill>
                      <a:schemeClr val="accent6">
                        <a:lumMod val="60000"/>
                        <a:lumOff val="40000"/>
                      </a:schemeClr>
                    </a:solidFill>
                  </a:tcPr>
                </a:tc>
              </a:tr>
              <a:tr h="31178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b="1" dirty="0" smtClean="0">
                          <a:effectLst/>
                          <a:latin typeface="Arial Narrow" pitchFamily="34" charset="0"/>
                        </a:rPr>
                        <a:t>TEMAS PARA AUTORIZACIÓN</a:t>
                      </a:r>
                    </a:p>
                  </a:txBody>
                  <a:tcPr anchor="ctr">
                    <a:solidFill>
                      <a:schemeClr val="accent2">
                        <a:lumMod val="60000"/>
                        <a:lumOff val="40000"/>
                      </a:schemeClr>
                    </a:solidFill>
                  </a:tcPr>
                </a:tc>
                <a:tc hMerge="1">
                  <a:txBody>
                    <a:bodyPr/>
                    <a:lstStyle/>
                    <a:p>
                      <a:endParaRPr lang="es-MX"/>
                    </a:p>
                  </a:txBody>
                  <a:tcPr/>
                </a:tc>
              </a:tr>
              <a:tr h="311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dirty="0" smtClean="0">
                          <a:latin typeface="Arial Narrow" pitchFamily="34" charset="0"/>
                        </a:rPr>
                        <a:t>7. Autorización para iniciar el proceso de donación de vehículos.</a:t>
                      </a: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DIRECTOR GENERAL</a:t>
                      </a:r>
                      <a:endParaRPr lang="es-MX" sz="1300" dirty="0">
                        <a:effectLst/>
                        <a:latin typeface="Arial Narrow" pitchFamily="34" charset="0"/>
                      </a:endParaRPr>
                    </a:p>
                  </a:txBody>
                  <a:tcPr anchor="ctr">
                    <a:solidFill>
                      <a:schemeClr val="accent6">
                        <a:lumMod val="60000"/>
                        <a:lumOff val="40000"/>
                      </a:schemeClr>
                    </a:solidFill>
                  </a:tcPr>
                </a:tc>
              </a:tr>
              <a:tr h="311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dirty="0" smtClean="0">
                          <a:latin typeface="Arial Narrow" pitchFamily="34" charset="0"/>
                        </a:rPr>
                        <a:t>8. Autorización para utilizar rendimientos financieros.</a:t>
                      </a:r>
                    </a:p>
                  </a:txBody>
                  <a:tcPr anchor="ctr">
                    <a:solidFill>
                      <a:schemeClr val="accent2">
                        <a:lumMod val="20000"/>
                        <a:lumOff val="80000"/>
                      </a:schemeClr>
                    </a:solidFill>
                  </a:tcPr>
                </a:tc>
                <a:tc>
                  <a:txBody>
                    <a:bodyPr/>
                    <a:lstStyle/>
                    <a:p>
                      <a:pPr algn="l"/>
                      <a:r>
                        <a:rPr lang="es-MX" sz="1300" dirty="0" smtClean="0">
                          <a:effectLst/>
                          <a:latin typeface="Arial Narrow" pitchFamily="34" charset="0"/>
                        </a:rPr>
                        <a:t>ADMINISTRACIÓN</a:t>
                      </a:r>
                      <a:endParaRPr lang="es-MX" sz="1300" dirty="0">
                        <a:effectLst/>
                        <a:latin typeface="Arial Narrow" pitchFamily="34" charset="0"/>
                      </a:endParaRPr>
                    </a:p>
                  </a:txBody>
                  <a:tcPr anchor="ctr">
                    <a:solidFill>
                      <a:schemeClr val="accent6">
                        <a:lumMod val="60000"/>
                        <a:lumOff val="40000"/>
                      </a:schemeClr>
                    </a:solidFill>
                  </a:tcPr>
                </a:tc>
              </a:tr>
              <a:tr h="311783">
                <a:tc gridSpan="2">
                  <a:txBody>
                    <a:bodyPr/>
                    <a:lstStyle/>
                    <a:p>
                      <a:pPr algn="ctr"/>
                      <a:r>
                        <a:rPr lang="es-MX" sz="1300" dirty="0" smtClean="0">
                          <a:latin typeface="Arial Narrow" pitchFamily="34" charset="0"/>
                        </a:rPr>
                        <a:t>9. ASUNTOS VARIOS</a:t>
                      </a:r>
                      <a:endParaRPr lang="es-MX" sz="1300" dirty="0">
                        <a:latin typeface="Arial Narrow" pitchFamily="34" charset="0"/>
                      </a:endParaRPr>
                    </a:p>
                  </a:txBody>
                  <a:tcPr anchor="ctr">
                    <a:solidFill>
                      <a:schemeClr val="accent2">
                        <a:lumMod val="60000"/>
                        <a:lumOff val="40000"/>
                      </a:schemeClr>
                    </a:solidFill>
                  </a:tcPr>
                </a:tc>
                <a:tc hMerge="1">
                  <a:txBody>
                    <a:bodyPr/>
                    <a:lstStyle/>
                    <a:p>
                      <a:endParaRPr lang="es-MX" sz="2000" dirty="0"/>
                    </a:p>
                  </a:txBody>
                  <a:tcPr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13905819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defRPr/>
            </a:pPr>
            <a:r>
              <a:rPr lang="es-MX" sz="2800" b="1" dirty="0" smtClean="0">
                <a:latin typeface="Arial Narrow" pitchFamily="34" charset="0"/>
              </a:rPr>
              <a:t>TEMAS PARA AUTORIZACIÓN / 8 / RENDIMIENTOS</a:t>
            </a: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Tabla 1">
            <a:extLst>
              <a:ext uri="{FF2B5EF4-FFF2-40B4-BE49-F238E27FC236}">
                <a16:creationId xmlns="" xmlns:a16="http://schemas.microsoft.com/office/drawing/2014/main" id="{15219B75-F864-4CEC-8745-B154C2C6B83A}"/>
              </a:ext>
            </a:extLst>
          </p:cNvPr>
          <p:cNvGraphicFramePr>
            <a:graphicFrameLocks noGrp="1"/>
          </p:cNvGraphicFramePr>
          <p:nvPr>
            <p:extLst>
              <p:ext uri="{D42A27DB-BD31-4B8C-83A1-F6EECF244321}">
                <p14:modId xmlns:p14="http://schemas.microsoft.com/office/powerpoint/2010/main" xmlns="" val="2105414175"/>
              </p:ext>
            </p:extLst>
          </p:nvPr>
        </p:nvGraphicFramePr>
        <p:xfrm>
          <a:off x="611560" y="2492896"/>
          <a:ext cx="7416825" cy="1773555"/>
        </p:xfrm>
        <a:graphic>
          <a:graphicData uri="http://schemas.openxmlformats.org/drawingml/2006/table">
            <a:tbl>
              <a:tblPr/>
              <a:tblGrid>
                <a:gridCol w="4280442">
                  <a:extLst>
                    <a:ext uri="{9D8B030D-6E8A-4147-A177-3AD203B41FA5}">
                      <a16:colId xmlns="" xmlns:a16="http://schemas.microsoft.com/office/drawing/2014/main" val="1915654864"/>
                    </a:ext>
                  </a:extLst>
                </a:gridCol>
                <a:gridCol w="1709568">
                  <a:extLst>
                    <a:ext uri="{9D8B030D-6E8A-4147-A177-3AD203B41FA5}">
                      <a16:colId xmlns="" xmlns:a16="http://schemas.microsoft.com/office/drawing/2014/main" val="724136088"/>
                    </a:ext>
                  </a:extLst>
                </a:gridCol>
                <a:gridCol w="1426815">
                  <a:extLst>
                    <a:ext uri="{9D8B030D-6E8A-4147-A177-3AD203B41FA5}">
                      <a16:colId xmlns="" xmlns:a16="http://schemas.microsoft.com/office/drawing/2014/main" val="3004741481"/>
                    </a:ext>
                  </a:extLst>
                </a:gridCol>
              </a:tblGrid>
              <a:tr h="206609">
                <a:tc>
                  <a:txBody>
                    <a:bodyPr/>
                    <a:lstStyle/>
                    <a:p>
                      <a:pPr algn="ctr" fontAlgn="b"/>
                      <a:r>
                        <a:rPr lang="es-MX" sz="1600" b="1" i="0" u="none" strike="noStrike" dirty="0" smtClean="0">
                          <a:solidFill>
                            <a:srgbClr val="000000"/>
                          </a:solidFill>
                          <a:effectLst/>
                          <a:latin typeface="Arial Narrow" pitchFamily="34" charset="0"/>
                        </a:rPr>
                        <a:t>CUENTA BANCARIA O.PD REPSS JALISCO</a:t>
                      </a:r>
                      <a:endParaRPr lang="es-MX" sz="1600" b="1" i="0" u="none" strike="noStrike" dirty="0">
                        <a:solidFill>
                          <a:srgbClr val="000000"/>
                        </a:solidFill>
                        <a:effectLst/>
                        <a:latin typeface="Arial Narrow" pitchFamily="34" charset="0"/>
                      </a:endParaRP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MX" sz="1600" b="1" i="0" u="none" strike="noStrike" dirty="0">
                          <a:solidFill>
                            <a:srgbClr val="000000"/>
                          </a:solidFill>
                          <a:effectLst/>
                          <a:latin typeface="Arial Narrow" pitchFamily="34" charset="0"/>
                        </a:rPr>
                        <a:t> </a:t>
                      </a:r>
                    </a:p>
                  </a:txBody>
                  <a:tcPr marL="9525" marR="9525" marT="9525" marB="0" anchor="b">
                    <a:lnL>
                      <a:noFill/>
                    </a:lnL>
                    <a:lnR>
                      <a:noFill/>
                    </a:lnR>
                    <a:lnT>
                      <a:noFill/>
                    </a:lnT>
                    <a:lnB>
                      <a:noFill/>
                    </a:lnB>
                    <a:solidFill>
                      <a:schemeClr val="accent2">
                        <a:lumMod val="60000"/>
                        <a:lumOff val="40000"/>
                      </a:schemeClr>
                    </a:solidFill>
                  </a:tcPr>
                </a:tc>
                <a:tc>
                  <a:txBody>
                    <a:bodyPr/>
                    <a:lstStyle/>
                    <a:p>
                      <a:pPr algn="ctr" fontAlgn="b"/>
                      <a:r>
                        <a:rPr lang="es-MX" sz="1600" b="1" i="0" u="none" strike="noStrike" dirty="0">
                          <a:solidFill>
                            <a:srgbClr val="000000"/>
                          </a:solidFill>
                          <a:effectLst/>
                          <a:latin typeface="Arial Narrow" pitchFamily="34" charset="0"/>
                        </a:rPr>
                        <a:t>IMPORTE</a:t>
                      </a:r>
                    </a:p>
                  </a:txBody>
                  <a:tcPr marL="9525" marR="9525" marT="9525" marB="0" anchor="b">
                    <a:lnL>
                      <a:noFill/>
                    </a:lnL>
                    <a:lnR>
                      <a:noFill/>
                    </a:lnR>
                    <a:lnT>
                      <a:noFill/>
                    </a:lnT>
                    <a:lnB>
                      <a:noFill/>
                    </a:lnB>
                    <a:solidFill>
                      <a:schemeClr val="accent2">
                        <a:lumMod val="60000"/>
                        <a:lumOff val="40000"/>
                      </a:schemeClr>
                    </a:solidFill>
                  </a:tcPr>
                </a:tc>
                <a:extLst>
                  <a:ext uri="{0D108BD9-81ED-4DB2-BD59-A6C34878D82A}">
                    <a16:rowId xmlns="" xmlns:a16="http://schemas.microsoft.com/office/drawing/2014/main" val="1852869983"/>
                  </a:ext>
                </a:extLst>
              </a:tr>
              <a:tr h="206609">
                <a:tc gridSpan="2">
                  <a:txBody>
                    <a:bodyPr/>
                    <a:lstStyle/>
                    <a:p>
                      <a:pPr algn="l" fontAlgn="b"/>
                      <a:r>
                        <a:rPr lang="es-MX" sz="1600" b="0" i="0" u="none" strike="noStrike" dirty="0" smtClean="0">
                          <a:solidFill>
                            <a:srgbClr val="000000"/>
                          </a:solidFill>
                          <a:effectLst/>
                          <a:latin typeface="Arial Narrow" pitchFamily="34" charset="0"/>
                        </a:rPr>
                        <a:t>CONCENTRADORA BANORTE 2017 CTA. 0472729304</a:t>
                      </a:r>
                      <a:endParaRPr lang="es-MX" sz="1600" b="0" i="0" u="none" strike="noStrike" dirty="0">
                        <a:solidFill>
                          <a:srgbClr val="000000"/>
                        </a:solidFill>
                        <a:effectLst/>
                        <a:latin typeface="Arial Narrow" pitchFamily="34" charset="0"/>
                      </a:endParaRPr>
                    </a:p>
                  </a:txBody>
                  <a:tcPr marL="9525" marR="9525" marT="9525" marB="0" anchor="b">
                    <a:lnL>
                      <a:noFill/>
                    </a:lnL>
                    <a:lnR>
                      <a:noFill/>
                    </a:lnR>
                    <a:lnT>
                      <a:noFill/>
                    </a:lnT>
                    <a:lnB>
                      <a:noFill/>
                    </a:lnB>
                    <a:solidFill>
                      <a:srgbClr val="FFFFFF"/>
                    </a:solidFill>
                  </a:tcPr>
                </a:tc>
                <a:tc hMerge="1">
                  <a:txBody>
                    <a:bodyPr/>
                    <a:lstStyle/>
                    <a:p>
                      <a:endParaRPr lang="es-MX"/>
                    </a:p>
                  </a:txBody>
                  <a:tcPr/>
                </a:tc>
                <a:tc>
                  <a:txBody>
                    <a:bodyPr/>
                    <a:lstStyle/>
                    <a:p>
                      <a:pPr algn="l" fontAlgn="b"/>
                      <a:r>
                        <a:rPr lang="es-MX" sz="1600" b="0" i="0" u="none" strike="noStrike">
                          <a:solidFill>
                            <a:srgbClr val="000000"/>
                          </a:solidFill>
                          <a:effectLst/>
                          <a:latin typeface="Arial Narrow" pitchFamily="34" charset="0"/>
                        </a:rPr>
                        <a:t> $    186,796.80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149430433"/>
                  </a:ext>
                </a:extLst>
              </a:tr>
              <a:tr h="206609">
                <a:tc gridSpan="2">
                  <a:txBody>
                    <a:bodyPr/>
                    <a:lstStyle/>
                    <a:p>
                      <a:pPr algn="l" fontAlgn="b"/>
                      <a:r>
                        <a:rPr lang="es-MX" sz="1600" b="0" i="0" u="none" strike="noStrike" smtClean="0">
                          <a:solidFill>
                            <a:srgbClr val="000000"/>
                          </a:solidFill>
                          <a:effectLst/>
                          <a:latin typeface="Arial Narrow" pitchFamily="34" charset="0"/>
                        </a:rPr>
                        <a:t>CONCENTRADORA BANORTE 2018 CTA 0358655806</a:t>
                      </a:r>
                      <a:endParaRPr lang="es-MX" sz="1600" b="0" i="0" u="none" strike="noStrike" dirty="0">
                        <a:solidFill>
                          <a:srgbClr val="000000"/>
                        </a:solidFill>
                        <a:effectLst/>
                        <a:latin typeface="Arial Narrow" pitchFamily="34" charset="0"/>
                      </a:endParaRPr>
                    </a:p>
                  </a:txBody>
                  <a:tcPr marL="9525" marR="9525" marT="9525" marB="0" anchor="b">
                    <a:lnL>
                      <a:noFill/>
                    </a:lnL>
                    <a:lnR>
                      <a:noFill/>
                    </a:lnR>
                    <a:lnT>
                      <a:noFill/>
                    </a:lnT>
                    <a:lnB>
                      <a:noFill/>
                    </a:lnB>
                    <a:solidFill>
                      <a:srgbClr val="FFFFFF"/>
                    </a:solidFill>
                  </a:tcPr>
                </a:tc>
                <a:tc hMerge="1">
                  <a:txBody>
                    <a:bodyPr/>
                    <a:lstStyle/>
                    <a:p>
                      <a:endParaRPr lang="es-MX"/>
                    </a:p>
                  </a:txBody>
                  <a:tcPr/>
                </a:tc>
                <a:tc>
                  <a:txBody>
                    <a:bodyPr/>
                    <a:lstStyle/>
                    <a:p>
                      <a:pPr algn="l" fontAlgn="b"/>
                      <a:r>
                        <a:rPr lang="es-MX" sz="1600" b="0" i="0" u="none" strike="noStrike">
                          <a:solidFill>
                            <a:srgbClr val="000000"/>
                          </a:solidFill>
                          <a:effectLst/>
                          <a:latin typeface="Arial Narrow" pitchFamily="34" charset="0"/>
                        </a:rPr>
                        <a:t> $    398,434.80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703074480"/>
                  </a:ext>
                </a:extLst>
              </a:tr>
              <a:tr h="219334">
                <a:tc>
                  <a:txBody>
                    <a:bodyPr/>
                    <a:lstStyle/>
                    <a:p>
                      <a:pPr algn="l" fontAlgn="b"/>
                      <a:r>
                        <a:rPr lang="es-MX" sz="1600" b="0" i="0" u="none" strike="noStrike" dirty="0" smtClean="0">
                          <a:solidFill>
                            <a:srgbClr val="000000"/>
                          </a:solidFill>
                          <a:effectLst/>
                          <a:latin typeface="Arial Narrow" pitchFamily="34" charset="0"/>
                        </a:rPr>
                        <a:t>ASE LIQUIDA BANORTE 2017 CTA. 0472729313</a:t>
                      </a:r>
                      <a:endParaRPr lang="es-MX" sz="1600" b="0" i="0" u="none" strike="noStrike" dirty="0">
                        <a:solidFill>
                          <a:srgbClr val="000000"/>
                        </a:solidFill>
                        <a:effectLst/>
                        <a:latin typeface="Arial Narrow"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s-MX" sz="1600" b="0" i="0" u="none" strike="noStrike">
                          <a:solidFill>
                            <a:srgbClr val="000000"/>
                          </a:solidFill>
                          <a:effectLst/>
                          <a:latin typeface="Arial Narrow"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s-MX" sz="1600" b="0" i="0" u="none" strike="noStrike">
                          <a:solidFill>
                            <a:srgbClr val="000000"/>
                          </a:solidFill>
                          <a:effectLst/>
                          <a:latin typeface="Arial Narrow" pitchFamily="34" charset="0"/>
                        </a:rPr>
                        <a:t> $    295,448.24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4112330056"/>
                  </a:ext>
                </a:extLst>
              </a:tr>
              <a:tr h="206609">
                <a:tc>
                  <a:txBody>
                    <a:bodyPr/>
                    <a:lstStyle/>
                    <a:p>
                      <a:pPr algn="l" fontAlgn="b"/>
                      <a:r>
                        <a:rPr lang="es-MX" sz="1600" b="0" i="0" u="none" strike="noStrike" smtClean="0">
                          <a:solidFill>
                            <a:srgbClr val="000000"/>
                          </a:solidFill>
                          <a:effectLst/>
                          <a:latin typeface="Arial Narrow" pitchFamily="34" charset="0"/>
                        </a:rPr>
                        <a:t>TESOFE 2018</a:t>
                      </a:r>
                      <a:endParaRPr lang="es-MX" sz="1600" b="0" i="0" u="none" strike="noStrike" dirty="0">
                        <a:solidFill>
                          <a:srgbClr val="000000"/>
                        </a:solidFill>
                        <a:effectLst/>
                        <a:latin typeface="Arial Narrow"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s-MX" sz="1600" b="0" i="0" u="none" strike="noStrike">
                          <a:solidFill>
                            <a:srgbClr val="000000"/>
                          </a:solidFill>
                          <a:effectLst/>
                          <a:latin typeface="Arial Narrow"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s-MX" sz="1600" b="0" i="0" u="none" strike="noStrike">
                          <a:solidFill>
                            <a:srgbClr val="000000"/>
                          </a:solidFill>
                          <a:effectLst/>
                          <a:latin typeface="Arial Narrow" pitchFamily="34" charset="0"/>
                        </a:rPr>
                        <a:t> $    969,971.45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2883988090"/>
                  </a:ext>
                </a:extLst>
              </a:tr>
              <a:tr h="206609">
                <a:tc>
                  <a:txBody>
                    <a:bodyPr/>
                    <a:lstStyle/>
                    <a:p>
                      <a:pPr algn="l" fontAlgn="b"/>
                      <a:r>
                        <a:rPr lang="es-MX" sz="1600" b="0" i="0" u="none" strike="noStrike" smtClean="0">
                          <a:solidFill>
                            <a:srgbClr val="000000"/>
                          </a:solidFill>
                          <a:effectLst/>
                          <a:latin typeface="Arial Narrow" pitchFamily="34" charset="0"/>
                        </a:rPr>
                        <a:t>INTERESTATALES 2017 CTA. 0417607841</a:t>
                      </a:r>
                      <a:endParaRPr lang="es-MX" sz="1600" b="0" i="0" u="none" strike="noStrike">
                        <a:solidFill>
                          <a:srgbClr val="000000"/>
                        </a:solidFill>
                        <a:effectLst/>
                        <a:latin typeface="Arial Narrow"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s-MX" sz="1600" b="0" i="0" u="none" strike="noStrike">
                          <a:solidFill>
                            <a:srgbClr val="000000"/>
                          </a:solidFill>
                          <a:effectLst/>
                          <a:latin typeface="Arial Narrow"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s-MX" sz="1600" b="0" i="0" u="none" strike="noStrike">
                          <a:solidFill>
                            <a:srgbClr val="000000"/>
                          </a:solidFill>
                          <a:effectLst/>
                          <a:latin typeface="Arial Narrow" pitchFamily="34" charset="0"/>
                        </a:rPr>
                        <a:t> $        8,625.16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234986086"/>
                  </a:ext>
                </a:extLst>
              </a:tr>
              <a:tr h="206609">
                <a:tc>
                  <a:txBody>
                    <a:bodyPr/>
                    <a:lstStyle/>
                    <a:p>
                      <a:pPr algn="l" fontAlgn="b"/>
                      <a:r>
                        <a:rPr lang="es-MX" sz="1600" b="1" i="0" u="none" strike="noStrike" dirty="0" smtClean="0">
                          <a:solidFill>
                            <a:srgbClr val="000000"/>
                          </a:solidFill>
                          <a:effectLst/>
                          <a:latin typeface="Arial Narrow" pitchFamily="34" charset="0"/>
                        </a:rPr>
                        <a:t>TOTAL</a:t>
                      </a:r>
                      <a:endParaRPr lang="es-MX" sz="1600" b="1" i="0" u="none" strike="noStrike" dirty="0">
                        <a:solidFill>
                          <a:srgbClr val="000000"/>
                        </a:solidFill>
                        <a:effectLst/>
                        <a:latin typeface="Arial Narrow" pitchFamily="34" charset="0"/>
                      </a:endParaRP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MX" sz="1600" b="1" i="0" u="none" strike="noStrike" dirty="0">
                          <a:solidFill>
                            <a:srgbClr val="000000"/>
                          </a:solidFill>
                          <a:effectLst/>
                          <a:latin typeface="Arial Narrow" pitchFamily="34" charset="0"/>
                        </a:rPr>
                        <a:t> </a:t>
                      </a:r>
                    </a:p>
                  </a:txBody>
                  <a:tcPr marL="9525" marR="9525" marT="9525" marB="0" anchor="b">
                    <a:lnL>
                      <a:noFill/>
                    </a:lnL>
                    <a:lnR>
                      <a:noFill/>
                    </a:lnR>
                    <a:lnT>
                      <a:noFill/>
                    </a:lnT>
                    <a:lnB>
                      <a:noFill/>
                    </a:lnB>
                    <a:solidFill>
                      <a:schemeClr val="accent2">
                        <a:lumMod val="60000"/>
                        <a:lumOff val="40000"/>
                      </a:schemeClr>
                    </a:solidFill>
                  </a:tcPr>
                </a:tc>
                <a:tc>
                  <a:txBody>
                    <a:bodyPr/>
                    <a:lstStyle/>
                    <a:p>
                      <a:pPr algn="l" fontAlgn="b"/>
                      <a:r>
                        <a:rPr lang="es-MX" sz="1600" b="1" i="0" u="none" strike="noStrike" dirty="0">
                          <a:solidFill>
                            <a:srgbClr val="000000"/>
                          </a:solidFill>
                          <a:effectLst/>
                          <a:latin typeface="Arial Narrow" pitchFamily="34" charset="0"/>
                        </a:rPr>
                        <a:t> $ 1,859,276.45 </a:t>
                      </a:r>
                    </a:p>
                  </a:txBody>
                  <a:tcPr marL="9525" marR="9525" marT="9525" marB="0" anchor="b">
                    <a:lnL>
                      <a:noFill/>
                    </a:lnL>
                    <a:lnR>
                      <a:noFill/>
                    </a:lnR>
                    <a:lnT>
                      <a:noFill/>
                    </a:lnT>
                    <a:lnB>
                      <a:noFill/>
                    </a:lnB>
                    <a:solidFill>
                      <a:schemeClr val="accent2">
                        <a:lumMod val="60000"/>
                        <a:lumOff val="40000"/>
                      </a:schemeClr>
                    </a:solidFill>
                  </a:tcPr>
                </a:tc>
                <a:extLst>
                  <a:ext uri="{0D108BD9-81ED-4DB2-BD59-A6C34878D82A}">
                    <a16:rowId xmlns="" xmlns:a16="http://schemas.microsoft.com/office/drawing/2014/main" val="2148566245"/>
                  </a:ext>
                </a:extLst>
              </a:tr>
            </a:tbl>
          </a:graphicData>
        </a:graphic>
      </p:graphicFrame>
      <p:sp>
        <p:nvSpPr>
          <p:cNvPr id="15" name="14 CuadroTexto"/>
          <p:cNvSpPr txBox="1"/>
          <p:nvPr/>
        </p:nvSpPr>
        <p:spPr>
          <a:xfrm flipH="1">
            <a:off x="539552" y="4437112"/>
            <a:ext cx="7416825" cy="1323439"/>
          </a:xfrm>
          <a:prstGeom prst="rect">
            <a:avLst/>
          </a:prstGeom>
          <a:noFill/>
        </p:spPr>
        <p:txBody>
          <a:bodyPr wrap="square" rtlCol="0">
            <a:spAutoFit/>
          </a:bodyPr>
          <a:lstStyle/>
          <a:p>
            <a:r>
              <a:rPr lang="es-MX" sz="2000" dirty="0" smtClean="0">
                <a:latin typeface="Arial Narrow" pitchFamily="34" charset="0"/>
              </a:rPr>
              <a:t>Hospital San Javier S.A. de C.V. 	$1´541,417.95</a:t>
            </a:r>
          </a:p>
          <a:p>
            <a:r>
              <a:rPr lang="es-MX" sz="2000" dirty="0" smtClean="0">
                <a:latin typeface="Arial Narrow" pitchFamily="34" charset="0"/>
              </a:rPr>
              <a:t>Hospital </a:t>
            </a:r>
            <a:r>
              <a:rPr lang="es-MX" sz="2000" dirty="0" err="1" smtClean="0">
                <a:latin typeface="Arial Narrow" pitchFamily="34" charset="0"/>
              </a:rPr>
              <a:t>Siloés</a:t>
            </a:r>
            <a:r>
              <a:rPr lang="es-MX" sz="2000" dirty="0" smtClean="0">
                <a:latin typeface="Arial Narrow" pitchFamily="34" charset="0"/>
              </a:rPr>
              <a:t> S.A. de C.V.  		$   293,628.05</a:t>
            </a:r>
          </a:p>
          <a:p>
            <a:r>
              <a:rPr lang="es-MX" sz="2000" dirty="0" smtClean="0">
                <a:latin typeface="Arial Narrow" pitchFamily="34" charset="0"/>
              </a:rPr>
              <a:t>Total				</a:t>
            </a:r>
            <a:r>
              <a:rPr lang="es-MX" sz="2000" b="1" dirty="0" smtClean="0">
                <a:latin typeface="Arial Narrow" pitchFamily="34" charset="0"/>
              </a:rPr>
              <a:t>$1´835,045.00</a:t>
            </a:r>
          </a:p>
          <a:p>
            <a:r>
              <a:rPr lang="es-MX" sz="2000" dirty="0" smtClean="0">
                <a:latin typeface="Arial Narrow" pitchFamily="34" charset="0"/>
              </a:rPr>
              <a:t>						</a:t>
            </a:r>
            <a:r>
              <a:rPr lang="es-MX" sz="2000" b="1" dirty="0" smtClean="0">
                <a:latin typeface="Arial Narrow" pitchFamily="34" charset="0"/>
              </a:rPr>
              <a:t>           $24,230.45</a:t>
            </a:r>
            <a:endParaRPr lang="es-MX" sz="2000" dirty="0">
              <a:latin typeface="Arial Narrow" pitchFamily="34" charset="0"/>
            </a:endParaRPr>
          </a:p>
        </p:txBody>
      </p:sp>
      <p:sp>
        <p:nvSpPr>
          <p:cNvPr id="16" name="15 Rectángulo"/>
          <p:cNvSpPr/>
          <p:nvPr/>
        </p:nvSpPr>
        <p:spPr>
          <a:xfrm>
            <a:off x="611560" y="1700808"/>
            <a:ext cx="7416824" cy="646331"/>
          </a:xfrm>
          <a:prstGeom prst="rect">
            <a:avLst/>
          </a:prstGeom>
        </p:spPr>
        <p:txBody>
          <a:bodyPr wrap="square">
            <a:spAutoFit/>
          </a:bodyPr>
          <a:lstStyle/>
          <a:p>
            <a:pPr algn="just"/>
            <a:r>
              <a:rPr lang="es-MX" b="1" dirty="0" smtClean="0">
                <a:ln w="11430"/>
                <a:effectLst>
                  <a:outerShdw blurRad="50800" dist="39000" dir="5460000" algn="tl">
                    <a:srgbClr val="000000">
                      <a:alpha val="38000"/>
                    </a:srgbClr>
                  </a:outerShdw>
                </a:effectLst>
                <a:latin typeface="Arial Narrow" pitchFamily="34" charset="0"/>
              </a:rPr>
              <a:t>8. AUTORIZACIÓN PARA UTILIZAR RENDIMIENTOS FINANCIEROS GENERADOS DEL 01 DE ENERO AL 20 DE MARZO DE 2018</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uadroTexto 6"/>
          <p:cNvSpPr txBox="1"/>
          <p:nvPr/>
        </p:nvSpPr>
        <p:spPr>
          <a:xfrm>
            <a:off x="1115616" y="2780928"/>
            <a:ext cx="6984776" cy="523220"/>
          </a:xfrm>
          <a:prstGeom prst="rect">
            <a:avLst/>
          </a:prstGeom>
          <a:noFill/>
        </p:spPr>
        <p:txBody>
          <a:bodyPr wrap="square" rtlCol="0">
            <a:spAutoFit/>
          </a:bodyPr>
          <a:lstStyle/>
          <a:p>
            <a:pPr marL="342900" indent="19050" algn="just">
              <a:spcBef>
                <a:spcPct val="20000"/>
              </a:spcBef>
              <a:defRPr/>
            </a:pPr>
            <a:r>
              <a:rPr lang="es-MX" sz="2800" b="1" dirty="0" smtClean="0">
                <a:ln w="11430"/>
                <a:effectLst>
                  <a:outerShdw blurRad="50800" dist="39000" dir="5460000" algn="tl">
                    <a:srgbClr val="000000">
                      <a:alpha val="38000"/>
                    </a:srgbClr>
                  </a:outerShdw>
                </a:effectLst>
                <a:latin typeface="Arial Narrow" pitchFamily="34" charset="0"/>
              </a:rPr>
              <a:t>9. ASUNTOS VARIOS.</a:t>
            </a:r>
          </a:p>
        </p:txBody>
      </p:sp>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400" dirty="0"/>
          </a:p>
        </p:txBody>
      </p:sp>
      <p:sp>
        <p:nvSpPr>
          <p:cNvPr id="10" name="8 Marcador de texto"/>
          <p:cNvSpPr txBox="1">
            <a:spLocks/>
          </p:cNvSpPr>
          <p:nvPr/>
        </p:nvSpPr>
        <p:spPr>
          <a:xfrm>
            <a:off x="539552" y="2276872"/>
            <a:ext cx="7772400" cy="23762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400" i="0" u="none" strike="noStrike" kern="1200" cap="none" spc="0" normalizeH="0" baseline="0" noProof="0" dirty="0" smtClean="0">
              <a:ln>
                <a:noFill/>
              </a:ln>
              <a:solidFill>
                <a:schemeClr val="tx1"/>
              </a:solidFill>
              <a:uLnTx/>
              <a:uFillTx/>
              <a:latin typeface="+mn-lt"/>
              <a:ea typeface="+mn-ea"/>
              <a:cs typeface="+mn-cs"/>
            </a:endParaRPr>
          </a:p>
        </p:txBody>
      </p:sp>
      <p:sp>
        <p:nvSpPr>
          <p:cNvPr id="2049" name="Rectangle 1"/>
          <p:cNvSpPr>
            <a:spLocks noChangeArrowheads="1"/>
          </p:cNvSpPr>
          <p:nvPr/>
        </p:nvSpPr>
        <p:spPr bwMode="auto">
          <a:xfrm>
            <a:off x="395536" y="3385884"/>
            <a:ext cx="828092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16 Rectángulo"/>
          <p:cNvSpPr/>
          <p:nvPr/>
        </p:nvSpPr>
        <p:spPr>
          <a:xfrm>
            <a:off x="1259632" y="2492896"/>
            <a:ext cx="6624736" cy="1323439"/>
          </a:xfrm>
          <a:prstGeom prst="rect">
            <a:avLst/>
          </a:prstGeom>
        </p:spPr>
        <p:txBody>
          <a:bodyPr wrap="square">
            <a:spAutoFit/>
          </a:bodyPr>
          <a:lstStyle/>
          <a:p>
            <a:pPr algn="ctr"/>
            <a:r>
              <a:rPr lang="es-MX" sz="2000" b="1" dirty="0" smtClean="0">
                <a:effectLst>
                  <a:outerShdw blurRad="38100" dist="38100" dir="2700000" algn="tl">
                    <a:srgbClr val="000000">
                      <a:alpha val="43137"/>
                    </a:srgbClr>
                  </a:outerShdw>
                </a:effectLst>
                <a:latin typeface="Arial Narrow" pitchFamily="34" charset="0"/>
              </a:rPr>
              <a:t>AGRADECIMIENTO A LOS ASISTENTES Y CONCLUSIÓN DE LA </a:t>
            </a:r>
            <a:r>
              <a:rPr lang="es-MX" sz="2000" dirty="0" smtClean="0">
                <a:solidFill>
                  <a:srgbClr val="FF0000"/>
                </a:solidFill>
                <a:latin typeface="Arial Narrow" pitchFamily="34" charset="0"/>
              </a:rPr>
              <a:t>DÉCIMA SESIÓN ORDINARIA </a:t>
            </a:r>
            <a:r>
              <a:rPr lang="es-MX" sz="2000" b="1" dirty="0" smtClean="0">
                <a:effectLst>
                  <a:outerShdw blurRad="38100" dist="38100" dir="2700000" algn="tl">
                    <a:srgbClr val="000000">
                      <a:alpha val="43137"/>
                    </a:srgbClr>
                  </a:outerShdw>
                </a:effectLst>
                <a:latin typeface="Arial Narrow" pitchFamily="34" charset="0"/>
              </a:rPr>
              <a:t>DE LA JUNTA DE GOBIERNO DEL O.P.D. RÉGIMEN ESTATAL DE PROTECCIÓN SOCIAL EN SALUD DE JALISCO.</a:t>
            </a:r>
            <a:endParaRPr lang="es-MX" sz="2000" dirty="0">
              <a:latin typeface="Arial Narrow" pitchFamily="34" charset="0"/>
            </a:endParaRPr>
          </a:p>
        </p:txBody>
      </p:sp>
      <p:pic>
        <p:nvPicPr>
          <p:cNvPr id="11" name="Picture 3" descr="C:\Users\seguro popular 07\AppData\Local\Microsoft\Windows\Temporary Internet Files\Content.IE5\6FY66ZFF\salu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7" descr="G:\LOGOS INSTITUCIONAL\SP horizont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17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9" name="Picture 2" descr="C:\Users\seguro popular 07\AppData\Local\Microsoft\Windows\Temporary Internet Files\Content.IE5\6FY66ZFF\JALISCO ROJ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05819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uadroTexto 6"/>
          <p:cNvSpPr txBox="1"/>
          <p:nvPr/>
        </p:nvSpPr>
        <p:spPr>
          <a:xfrm>
            <a:off x="1403648" y="2564904"/>
            <a:ext cx="5904656" cy="1938992"/>
          </a:xfrm>
          <a:prstGeom prst="rect">
            <a:avLst/>
          </a:prstGeom>
          <a:noFill/>
        </p:spPr>
        <p:txBody>
          <a:bodyPr wrap="square" rtlCol="0">
            <a:spAutoFit/>
          </a:bodyPr>
          <a:lstStyle/>
          <a:p>
            <a:pPr marL="342900" indent="19050" algn="ctr">
              <a:spcBef>
                <a:spcPct val="20000"/>
              </a:spcBef>
              <a:defRPr/>
            </a:pPr>
            <a:r>
              <a:rPr lang="es-MX" sz="6000" b="1" dirty="0" smtClean="0">
                <a:ln w="11430"/>
                <a:effectLst>
                  <a:outerShdw blurRad="60007" dist="310007" dir="7680000" sy="30000" kx="1300200" algn="ctr" rotWithShape="0">
                    <a:prstClr val="black">
                      <a:alpha val="32000"/>
                    </a:prstClr>
                  </a:outerShdw>
                </a:effectLst>
                <a:latin typeface="Arial Narrow" pitchFamily="34" charset="0"/>
              </a:rPr>
              <a:t>TEMAS INFORMATIVOS</a:t>
            </a:r>
          </a:p>
        </p:txBody>
      </p:sp>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8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latin typeface="Arial Narrow" pitchFamily="34" charset="0"/>
            </a:endParaRPr>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defRPr/>
            </a:pPr>
            <a:r>
              <a:rPr lang="es-MX" sz="2800" b="1" dirty="0" smtClean="0">
                <a:latin typeface="Arial Narrow" pitchFamily="34" charset="0"/>
              </a:rPr>
              <a:t>TEMAS INFORMATIVOS / 3</a:t>
            </a: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latin typeface="Arial Narrow" pitchFamily="34" charset="0"/>
            </a:endParaRPr>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1475656" y="2132856"/>
            <a:ext cx="6192688" cy="3022366"/>
          </a:xfrm>
          <a:prstGeom prst="rect">
            <a:avLst/>
          </a:prstGeom>
        </p:spPr>
        <p:txBody>
          <a:bodyPr wrap="square">
            <a:spAutoFit/>
          </a:bodyPr>
          <a:lstStyle/>
          <a:p>
            <a:pPr marL="457200" indent="-457200" algn="just">
              <a:spcBef>
                <a:spcPct val="20000"/>
              </a:spcBef>
              <a:defRPr/>
            </a:pPr>
            <a:r>
              <a:rPr lang="es-MX" sz="2800" b="1" dirty="0" smtClean="0">
                <a:effectLst>
                  <a:outerShdw blurRad="38100" dist="38100" dir="2700000" algn="tl">
                    <a:srgbClr val="000000">
                      <a:alpha val="43137"/>
                    </a:srgbClr>
                  </a:outerShdw>
                </a:effectLst>
                <a:latin typeface="Arial Narrow" pitchFamily="34" charset="0"/>
              </a:rPr>
              <a:t>3. Se informa la productividad de:</a:t>
            </a:r>
          </a:p>
          <a:p>
            <a:pPr marL="457200" indent="-457200" algn="just">
              <a:spcBef>
                <a:spcPct val="20000"/>
              </a:spcBef>
              <a:defRPr/>
            </a:pPr>
            <a:endParaRPr lang="es-MX" sz="2800" b="1" dirty="0" smtClean="0">
              <a:effectLst>
                <a:outerShdw blurRad="38100" dist="38100" dir="2700000" algn="tl">
                  <a:srgbClr val="000000">
                    <a:alpha val="43137"/>
                  </a:srgbClr>
                </a:outerShdw>
              </a:effectLst>
              <a:latin typeface="Arial Narrow" pitchFamily="34" charset="0"/>
            </a:endParaRPr>
          </a:p>
          <a:p>
            <a:pPr marL="457200" indent="-457200" algn="just">
              <a:spcBef>
                <a:spcPct val="20000"/>
              </a:spcBef>
              <a:buFont typeface="Arial" pitchFamily="34" charset="0"/>
              <a:buChar char="•"/>
              <a:defRPr/>
            </a:pPr>
            <a:r>
              <a:rPr lang="es-MX" sz="2800" b="1" dirty="0" smtClean="0">
                <a:effectLst>
                  <a:outerShdw blurRad="38100" dist="38100" dir="2700000" algn="tl">
                    <a:srgbClr val="000000">
                      <a:alpha val="43137"/>
                    </a:srgbClr>
                  </a:outerShdw>
                </a:effectLst>
                <a:latin typeface="Arial Narrow" pitchFamily="34" charset="0"/>
              </a:rPr>
              <a:t>Dirección de Área de Afiliación y Promoción</a:t>
            </a:r>
          </a:p>
          <a:p>
            <a:pPr marL="457200" indent="-457200" algn="just">
              <a:spcBef>
                <a:spcPct val="20000"/>
              </a:spcBef>
              <a:buFont typeface="Arial" pitchFamily="34" charset="0"/>
              <a:buChar char="•"/>
              <a:defRPr/>
            </a:pPr>
            <a:r>
              <a:rPr lang="es-MX" sz="2800" b="1" dirty="0" smtClean="0">
                <a:effectLst>
                  <a:outerShdw blurRad="38100" dist="38100" dir="2700000" algn="tl">
                    <a:srgbClr val="000000">
                      <a:alpha val="43137"/>
                    </a:srgbClr>
                  </a:outerShdw>
                </a:effectLst>
                <a:latin typeface="Arial Narrow" pitchFamily="34" charset="0"/>
              </a:rPr>
              <a:t>Dirección de Área de Gestión Médica</a:t>
            </a:r>
          </a:p>
          <a:p>
            <a:pPr marL="457200" indent="-457200" algn="just">
              <a:spcBef>
                <a:spcPct val="20000"/>
              </a:spcBef>
              <a:buFont typeface="Arial" pitchFamily="34" charset="0"/>
              <a:buChar char="•"/>
              <a:defRPr/>
            </a:pPr>
            <a:r>
              <a:rPr lang="es-MX" sz="2800" b="1" dirty="0" smtClean="0">
                <a:effectLst>
                  <a:outerShdw blurRad="38100" dist="38100" dir="2700000" algn="tl">
                    <a:srgbClr val="000000">
                      <a:alpha val="43137"/>
                    </a:srgbClr>
                  </a:outerShdw>
                </a:effectLst>
                <a:latin typeface="Arial Narrow" pitchFamily="34" charset="0"/>
              </a:rPr>
              <a:t>Unidad de Transparencia</a:t>
            </a:r>
            <a:endParaRPr lang="es-MX" sz="2000"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effectLst>
                  <a:outerShdw blurRad="38100" dist="38100" dir="2700000" algn="tl">
                    <a:srgbClr val="000000">
                      <a:alpha val="43137"/>
                    </a:srgbClr>
                  </a:outerShdw>
                </a:effectLst>
                <a:latin typeface="Arial Narrow" pitchFamily="34" charset="0"/>
              </a:rPr>
              <a:t>TEMAS INFORMATIVOS  / 3 / DIRECCIÓN DE ÁREA DE AFILIACIÓN  Y PROMOCIÓN</a:t>
            </a:r>
            <a:endParaRPr lang="es-MX" sz="20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latin typeface="Arial Narrow" pitchFamily="34" charset="0"/>
            </a:endParaRPr>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7 Tabla"/>
          <p:cNvGraphicFramePr>
            <a:graphicFrameLocks noGrp="1"/>
          </p:cNvGraphicFramePr>
          <p:nvPr/>
        </p:nvGraphicFramePr>
        <p:xfrm>
          <a:off x="323528" y="1628805"/>
          <a:ext cx="7416823" cy="3960435"/>
        </p:xfrm>
        <a:graphic>
          <a:graphicData uri="http://schemas.openxmlformats.org/drawingml/2006/table">
            <a:tbl>
              <a:tblPr/>
              <a:tblGrid>
                <a:gridCol w="1310305"/>
                <a:gridCol w="1977819"/>
                <a:gridCol w="1841845"/>
                <a:gridCol w="2286854"/>
              </a:tblGrid>
              <a:tr h="264029">
                <a:tc gridSpan="4">
                  <a:txBody>
                    <a:bodyPr/>
                    <a:lstStyle/>
                    <a:p>
                      <a:pPr algn="ctr" fontAlgn="b"/>
                      <a:r>
                        <a:rPr lang="es-MX" sz="1600" b="1" i="0" u="none" strike="noStrike" dirty="0">
                          <a:solidFill>
                            <a:srgbClr val="FFFF00"/>
                          </a:solidFill>
                          <a:latin typeface="Arial Rounded MT Bold" pitchFamily="34" charset="0"/>
                        </a:rPr>
                        <a:t>AFILIACION PROSPERA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4029">
                <a:tc>
                  <a:txBody>
                    <a:bodyPr/>
                    <a:lstStyle/>
                    <a:p>
                      <a:pPr algn="ctr" fontAlgn="b"/>
                      <a:r>
                        <a:rPr lang="es-MX" sz="1600" b="1" i="0" u="none" strike="noStrike">
                          <a:solidFill>
                            <a:srgbClr val="FFFFFF"/>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64029">
                <a:tc>
                  <a:txBody>
                    <a:bodyPr/>
                    <a:lstStyle/>
                    <a:p>
                      <a:pPr algn="ctr" fontAlgn="b"/>
                      <a:r>
                        <a:rPr lang="es-MX" sz="1600" b="1" i="0" u="none" strike="noStrike">
                          <a:solidFill>
                            <a:srgbClr val="000000"/>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140,940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156,363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110.94%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4029">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029">
                <a:tc gridSpan="4">
                  <a:txBody>
                    <a:bodyPr/>
                    <a:lstStyle/>
                    <a:p>
                      <a:pPr algn="ctr" fontAlgn="b"/>
                      <a:r>
                        <a:rPr lang="es-MX" sz="1600" b="1" i="0" u="none" strike="noStrike" dirty="0">
                          <a:solidFill>
                            <a:srgbClr val="FFFF00"/>
                          </a:solidFill>
                          <a:latin typeface="Arial Rounded MT Bold" pitchFamily="34" charset="0"/>
                        </a:rPr>
                        <a:t>REAFILIACION PROSPERA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4029">
                <a:tc>
                  <a:txBody>
                    <a:bodyPr/>
                    <a:lstStyle/>
                    <a:p>
                      <a:pPr algn="ctr" fontAlgn="b"/>
                      <a:r>
                        <a:rPr lang="es-MX" sz="1600" b="1" i="0" u="none" strike="noStrike">
                          <a:solidFill>
                            <a:srgbClr val="FFFFFF"/>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64029">
                <a:tc>
                  <a:txBody>
                    <a:bodyPr/>
                    <a:lstStyle/>
                    <a:p>
                      <a:pPr algn="ctr" fontAlgn="b"/>
                      <a:r>
                        <a:rPr lang="es-MX" sz="1600" b="1" i="0" u="none" strike="noStrike">
                          <a:solidFill>
                            <a:srgbClr val="000000"/>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147,329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181,444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123.16%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4029">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029">
                <a:tc gridSpan="4">
                  <a:txBody>
                    <a:bodyPr/>
                    <a:lstStyle/>
                    <a:p>
                      <a:pPr algn="ctr" fontAlgn="b"/>
                      <a:r>
                        <a:rPr lang="es-MX" sz="1600" b="1" i="0" u="none" strike="noStrike" dirty="0">
                          <a:solidFill>
                            <a:srgbClr val="FFFF00"/>
                          </a:solidFill>
                          <a:latin typeface="Arial Rounded MT Bold" pitchFamily="34" charset="0"/>
                        </a:rPr>
                        <a:t>AFILIACION 65 Y MAS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4029">
                <a:tc>
                  <a:txBody>
                    <a:bodyPr/>
                    <a:lstStyle/>
                    <a:p>
                      <a:pPr algn="ctr" fontAlgn="b"/>
                      <a:r>
                        <a:rPr lang="es-MX" sz="1600" b="1" i="0" u="none" strike="noStrike">
                          <a:solidFill>
                            <a:srgbClr val="FFFFFF"/>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64029">
                <a:tc>
                  <a:txBody>
                    <a:bodyPr/>
                    <a:lstStyle/>
                    <a:p>
                      <a:pPr algn="ctr" fontAlgn="b"/>
                      <a:r>
                        <a:rPr lang="es-MX" sz="1600" b="1" i="0" u="none" strike="noStrike">
                          <a:solidFill>
                            <a:srgbClr val="000000"/>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72,468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68,336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94.30%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4029">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1600" b="1" i="0" u="none" strike="noStrike">
                        <a:solidFill>
                          <a:srgbClr val="000000"/>
                        </a:solidFill>
                        <a:latin typeface="Arial Rounded MT Bold"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029">
                <a:tc gridSpan="4">
                  <a:txBody>
                    <a:bodyPr/>
                    <a:lstStyle/>
                    <a:p>
                      <a:pPr algn="ctr" fontAlgn="b"/>
                      <a:r>
                        <a:rPr lang="es-MX" sz="1600" b="1" i="0" u="none" strike="noStrike" dirty="0">
                          <a:solidFill>
                            <a:srgbClr val="FFFF00"/>
                          </a:solidFill>
                          <a:latin typeface="Arial Rounded MT Bold" pitchFamily="34" charset="0"/>
                        </a:rPr>
                        <a:t>REFILIACION 65 Y MAS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4029">
                <a:tc>
                  <a:txBody>
                    <a:bodyPr/>
                    <a:lstStyle/>
                    <a:p>
                      <a:pPr algn="ctr" fontAlgn="b"/>
                      <a:r>
                        <a:rPr lang="es-MX" sz="1600" b="1" i="0" u="none" strike="noStrike">
                          <a:solidFill>
                            <a:srgbClr val="FFFFFF"/>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dirty="0">
                          <a:solidFill>
                            <a:srgbClr val="FFFFFF"/>
                          </a:solidFill>
                          <a:latin typeface="Arial Rounded MT Bold"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600" b="1" i="0" u="none" strike="noStrike">
                          <a:solidFill>
                            <a:srgbClr val="FFFFFF"/>
                          </a:solidFill>
                          <a:latin typeface="Arial Rounded MT Bold"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64029">
                <a:tc>
                  <a:txBody>
                    <a:bodyPr/>
                    <a:lstStyle/>
                    <a:p>
                      <a:pPr algn="ctr" fontAlgn="b"/>
                      <a:r>
                        <a:rPr lang="es-MX" sz="1600" b="1" i="0" u="none" strike="noStrike">
                          <a:solidFill>
                            <a:srgbClr val="000000"/>
                          </a:solidFill>
                          <a:latin typeface="Arial Rounded MT Bold"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dirty="0">
                          <a:solidFill>
                            <a:srgbClr val="000000"/>
                          </a:solidFill>
                          <a:latin typeface="Arial Rounded MT Bold" pitchFamily="34" charset="0"/>
                        </a:rPr>
                        <a:t>15,262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a:solidFill>
                            <a:srgbClr val="000000"/>
                          </a:solidFill>
                          <a:latin typeface="Arial Rounded MT Bold" pitchFamily="34" charset="0"/>
                        </a:rPr>
                        <a:t>3,754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600" b="1" i="0" u="none" strike="noStrike" dirty="0">
                          <a:solidFill>
                            <a:srgbClr val="000000"/>
                          </a:solidFill>
                          <a:latin typeface="Arial Rounded MT Bold" pitchFamily="34" charset="0"/>
                        </a:rPr>
                        <a:t>24.60%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effectLst>
                  <a:outerShdw blurRad="38100" dist="38100" dir="2700000" algn="tl">
                    <a:srgbClr val="000000">
                      <a:alpha val="43137"/>
                    </a:srgbClr>
                  </a:outerShdw>
                </a:effectLst>
                <a:latin typeface="Arial Narrow" pitchFamily="34" charset="0"/>
              </a:rPr>
              <a:t>TEMAS INFORMATIVOS  / 3 / DIRECCIÓN DE ÁREA DE AFILIACIÓN  Y PROMOCIÓN</a:t>
            </a:r>
            <a:endParaRPr lang="es-MX" sz="20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latin typeface="Arial Narrow" pitchFamily="34" charset="0"/>
            </a:endParaRPr>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7 Tabla"/>
          <p:cNvGraphicFramePr>
            <a:graphicFrameLocks noGrp="1"/>
          </p:cNvGraphicFramePr>
          <p:nvPr/>
        </p:nvGraphicFramePr>
        <p:xfrm>
          <a:off x="827584" y="1700808"/>
          <a:ext cx="7056784" cy="3480435"/>
        </p:xfrm>
        <a:graphic>
          <a:graphicData uri="http://schemas.openxmlformats.org/drawingml/2006/table">
            <a:tbl>
              <a:tblPr/>
              <a:tblGrid>
                <a:gridCol w="1246699"/>
                <a:gridCol w="1417597"/>
                <a:gridCol w="2216647"/>
                <a:gridCol w="2175841"/>
              </a:tblGrid>
              <a:tr h="190500">
                <a:tc gridSpan="4">
                  <a:txBody>
                    <a:bodyPr/>
                    <a:lstStyle/>
                    <a:p>
                      <a:pPr algn="ctr" fontAlgn="b"/>
                      <a:r>
                        <a:rPr lang="es-MX" sz="2800" b="1" i="0" u="none" strike="noStrike" dirty="0">
                          <a:solidFill>
                            <a:srgbClr val="000000"/>
                          </a:solidFill>
                          <a:latin typeface="Arial Narrow" pitchFamily="34" charset="0"/>
                        </a:rPr>
                        <a:t>AVANCE DE REAFILIACION JALISCO 2017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5923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23875">
                <a:tc>
                  <a:txBody>
                    <a:bodyPr/>
                    <a:lstStyle/>
                    <a:p>
                      <a:pPr algn="ctr" fontAlgn="b"/>
                      <a:r>
                        <a:rPr lang="es-MX" sz="2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2800" b="1" i="0" u="none" strike="noStrike" dirty="0">
                          <a:solidFill>
                            <a:srgbClr val="000000"/>
                          </a:solidFill>
                          <a:latin typeface="Arial Narrow"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2800" b="1" i="0" u="none" strike="noStrike" dirty="0">
                          <a:solidFill>
                            <a:srgbClr val="000000"/>
                          </a:solidFill>
                          <a:latin typeface="Arial Narrow" pitchFamily="34" charset="0"/>
                        </a:rPr>
                        <a:t>ACUMULADO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2800" b="1" i="0" u="none" strike="noStrike">
                          <a:solidFill>
                            <a:srgbClr val="000000"/>
                          </a:solidFill>
                          <a:latin typeface="Arial Narrow" pitchFamily="34" charset="0"/>
                        </a:rPr>
                        <a:t>% ACUMULADO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190500">
                <a:tc>
                  <a:txBody>
                    <a:bodyPr/>
                    <a:lstStyle/>
                    <a:p>
                      <a:pPr algn="l" fontAlgn="b"/>
                      <a:r>
                        <a:rPr lang="es-MX" sz="2800" b="0"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2800" b="0" i="0" u="none" strike="noStrike" dirty="0">
                          <a:solidFill>
                            <a:srgbClr val="000000"/>
                          </a:solidFill>
                          <a:latin typeface="Arial Narrow" pitchFamily="34" charset="0"/>
                        </a:rPr>
                        <a:t>812,307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2800" b="0" i="0" u="none" strike="noStrike" dirty="0">
                          <a:solidFill>
                            <a:srgbClr val="000000"/>
                          </a:solidFill>
                          <a:latin typeface="Arial Narrow" pitchFamily="34" charset="0"/>
                        </a:rPr>
                        <a:t>876,290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2800" b="0" i="0" u="none" strike="noStrike" dirty="0">
                          <a:solidFill>
                            <a:srgbClr val="000000"/>
                          </a:solidFill>
                          <a:latin typeface="Arial Narrow"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l" fontAlgn="b"/>
                      <a:endParaRPr lang="es-MX" sz="28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2800" b="0" i="0" u="none" strike="noStrike" dirty="0">
                        <a:solidFill>
                          <a:srgbClr val="000000"/>
                        </a:solidFill>
                        <a:latin typeface="Arial Narrow"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2800" b="0" i="0" u="none" strike="noStrike" dirty="0">
                        <a:solidFill>
                          <a:srgbClr val="000000"/>
                        </a:solidFill>
                        <a:latin typeface="Arial Narrow"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2800" b="0" i="0" u="none" strike="noStrike">
                        <a:solidFill>
                          <a:srgbClr val="000000"/>
                        </a:solidFill>
                        <a:latin typeface="Arial Narrow"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endParaRPr lang="es-MX" sz="2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2800" b="0" i="0" u="none" strike="noStrike">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l" fontAlgn="b"/>
                      <a:endParaRPr lang="es-MX" sz="2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l" fontAlgn="b"/>
                      <a:endParaRPr lang="es-MX" sz="2800" b="0" i="0" u="none" strike="noStrike">
                        <a:solidFill>
                          <a:srgbClr val="000000"/>
                        </a:solidFill>
                        <a:latin typeface="Arial Narrow" pitchFamily="34" charset="0"/>
                      </a:endParaRPr>
                    </a:p>
                  </a:txBody>
                  <a:tcPr marL="9525" marR="9525" marT="9525" marB="0" anchor="b">
                    <a:lnL>
                      <a:noFill/>
                    </a:lnL>
                    <a:lnR>
                      <a:noFill/>
                    </a:lnR>
                    <a:lnT>
                      <a:noFill/>
                    </a:lnT>
                    <a:lnB>
                      <a:noFill/>
                    </a:lnB>
                  </a:tcPr>
                </a:tc>
              </a:tr>
              <a:tr h="266700">
                <a:tc gridSpan="4">
                  <a:txBody>
                    <a:bodyPr/>
                    <a:lstStyle/>
                    <a:p>
                      <a:pPr algn="ctr" fontAlgn="b"/>
                      <a:r>
                        <a:rPr lang="es-MX" sz="2800" b="1" i="0" u="none" strike="noStrike" dirty="0">
                          <a:solidFill>
                            <a:srgbClr val="000000"/>
                          </a:solidFill>
                          <a:latin typeface="Arial Narrow" pitchFamily="34" charset="0"/>
                        </a:rPr>
                        <a:t>AFILIACION 2017</a:t>
                      </a:r>
                    </a:p>
                  </a:txBody>
                  <a:tcPr marL="9525" marR="9525" marT="9525" marB="0" anchor="b">
                    <a:lnL>
                      <a:noFill/>
                    </a:lnL>
                    <a:lnR>
                      <a:noFill/>
                    </a:lnR>
                    <a:lnT>
                      <a:noFill/>
                    </a:lnT>
                    <a:lnB>
                      <a:noFill/>
                    </a:lnB>
                    <a:solidFill>
                      <a:srgbClr val="75923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38125">
                <a:tc gridSpan="4">
                  <a:txBody>
                    <a:bodyPr/>
                    <a:lstStyle/>
                    <a:p>
                      <a:pPr algn="ctr" fontAlgn="b"/>
                      <a:r>
                        <a:rPr lang="es-MX" sz="2800" b="1" i="0" u="none" strike="noStrike" dirty="0" smtClean="0">
                          <a:solidFill>
                            <a:srgbClr val="000000"/>
                          </a:solidFill>
                          <a:latin typeface="Arial Narrow" pitchFamily="34" charset="0"/>
                        </a:rPr>
                        <a:t>LOGRAMOS AFILIAR A 267,049 PERSONAS</a:t>
                      </a:r>
                      <a:endParaRPr lang="es-MX" sz="2800" b="1" i="0" u="none" strike="noStrike" dirty="0">
                        <a:solidFill>
                          <a:srgbClr val="000000"/>
                        </a:solidFill>
                        <a:latin typeface="Arial Narrow" pitchFamily="34" charset="0"/>
                      </a:endParaRPr>
                    </a:p>
                  </a:txBody>
                  <a:tcPr marL="9525" marR="9525" marT="9525" marB="0" anchor="b">
                    <a:lnL>
                      <a:noFill/>
                    </a:lnL>
                    <a:lnR>
                      <a:noFill/>
                    </a:lnR>
                    <a:lnT>
                      <a:noFill/>
                    </a:lnT>
                    <a:lnB>
                      <a:noFill/>
                    </a:lnB>
                    <a:solidFill>
                      <a:srgbClr val="A5A5A5"/>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effectLst>
                  <a:outerShdw blurRad="38100" dist="38100" dir="2700000" algn="tl">
                    <a:srgbClr val="000000">
                      <a:alpha val="43137"/>
                    </a:srgbClr>
                  </a:outerShdw>
                </a:effectLst>
                <a:latin typeface="Arial Narrow" pitchFamily="34" charset="0"/>
              </a:rPr>
              <a:t>TEMAS INFORMATIVOS  / 3 / DIRECCIÓN DE ÁREA DE AFILIACIÓN  Y PROMOCIÓN</a:t>
            </a:r>
            <a:endParaRPr lang="es-MX" sz="20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latin typeface="Arial Narrow" pitchFamily="34" charset="0"/>
            </a:endParaRPr>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7 Tabla"/>
          <p:cNvGraphicFramePr>
            <a:graphicFrameLocks noGrp="1"/>
          </p:cNvGraphicFramePr>
          <p:nvPr/>
        </p:nvGraphicFramePr>
        <p:xfrm>
          <a:off x="395535" y="1484784"/>
          <a:ext cx="7344817" cy="4171484"/>
        </p:xfrm>
        <a:graphic>
          <a:graphicData uri="http://schemas.openxmlformats.org/drawingml/2006/table">
            <a:tbl>
              <a:tblPr/>
              <a:tblGrid>
                <a:gridCol w="1297585"/>
                <a:gridCol w="1958618"/>
                <a:gridCol w="1823963"/>
                <a:gridCol w="2264651"/>
              </a:tblGrid>
              <a:tr h="272254">
                <a:tc gridSpan="4">
                  <a:txBody>
                    <a:bodyPr/>
                    <a:lstStyle/>
                    <a:p>
                      <a:pPr algn="ctr" fontAlgn="b"/>
                      <a:r>
                        <a:rPr lang="es-MX" sz="1400" b="0" i="0" u="none" strike="noStrike" dirty="0">
                          <a:solidFill>
                            <a:srgbClr val="000000"/>
                          </a:solidFill>
                          <a:latin typeface="Arial Narrow" pitchFamily="34" charset="0"/>
                        </a:rPr>
                        <a:t> </a:t>
                      </a:r>
                      <a:r>
                        <a:rPr lang="es-MX" sz="2000" b="1" i="0" u="none" strike="noStrike" dirty="0">
                          <a:solidFill>
                            <a:srgbClr val="000000"/>
                          </a:solidFill>
                          <a:latin typeface="Arial Narrow" pitchFamily="34" charset="0"/>
                        </a:rPr>
                        <a:t>Ene-18</a:t>
                      </a:r>
                      <a:endParaRPr lang="es-MX" sz="1400" b="1" i="0" u="none" strike="noStrike" dirty="0">
                        <a:solidFill>
                          <a:srgbClr val="000000"/>
                        </a:solidFill>
                        <a:latin typeface="Arial Narrow"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261783">
                <a:tc gridSpan="4">
                  <a:txBody>
                    <a:bodyPr/>
                    <a:lstStyle/>
                    <a:p>
                      <a:pPr algn="ctr" fontAlgn="b"/>
                      <a:r>
                        <a:rPr lang="es-MX" sz="1400" b="1" i="0" u="none" strike="noStrike" dirty="0">
                          <a:solidFill>
                            <a:srgbClr val="FFFF00"/>
                          </a:solidFill>
                          <a:latin typeface="Arial Narrow" pitchFamily="34" charset="0"/>
                        </a:rPr>
                        <a:t>AFILIACION PROSPERA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6882">
                <a:tc>
                  <a:txBody>
                    <a:bodyPr/>
                    <a:lstStyle/>
                    <a:p>
                      <a:pPr algn="ctr" fontAlgn="b"/>
                      <a:r>
                        <a:rPr lang="es-MX" sz="1100" b="1" i="0" u="none" strike="noStrike">
                          <a:solidFill>
                            <a:srgbClr val="FFFFFF"/>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dirty="0">
                          <a:solidFill>
                            <a:srgbClr val="FFFFFF"/>
                          </a:solidFill>
                          <a:latin typeface="Arial Narrow"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26882">
                <a:tc>
                  <a:txBody>
                    <a:bodyPr/>
                    <a:lstStyle/>
                    <a:p>
                      <a:pPr algn="ctr" fontAlgn="b"/>
                      <a:r>
                        <a:rPr lang="es-MX" sz="1100" b="1"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dirty="0">
                          <a:solidFill>
                            <a:srgbClr val="000000"/>
                          </a:solidFill>
                          <a:latin typeface="Arial Narrow" pitchFamily="34" charset="0"/>
                        </a:rPr>
                        <a:t>120,890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1,546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1.28%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26882">
                <a:tc>
                  <a:txBody>
                    <a:bodyPr/>
                    <a:lstStyle/>
                    <a:p>
                      <a:pPr algn="l" fontAlgn="b"/>
                      <a:endParaRPr lang="es-MX" sz="1100" b="1"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1400" b="1" i="0" u="none" strike="noStrike" dirty="0">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1400" b="1" i="0" u="none" strike="noStrike">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1400" b="1" i="0" u="none" strike="noStrike">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83">
                <a:tc gridSpan="4">
                  <a:txBody>
                    <a:bodyPr/>
                    <a:lstStyle/>
                    <a:p>
                      <a:pPr algn="ctr" fontAlgn="b"/>
                      <a:r>
                        <a:rPr lang="es-MX" sz="1400" b="1" i="0" u="none" strike="noStrike" dirty="0">
                          <a:solidFill>
                            <a:srgbClr val="FFFF00"/>
                          </a:solidFill>
                          <a:latin typeface="Arial Narrow" pitchFamily="34" charset="0"/>
                        </a:rPr>
                        <a:t>RENOVACION PROSPERA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6882">
                <a:tc>
                  <a:txBody>
                    <a:bodyPr/>
                    <a:lstStyle/>
                    <a:p>
                      <a:pPr algn="ctr" fontAlgn="b"/>
                      <a:r>
                        <a:rPr lang="es-MX" sz="1100" b="1" i="0" u="none" strike="noStrike">
                          <a:solidFill>
                            <a:srgbClr val="FFFFFF"/>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dirty="0">
                          <a:solidFill>
                            <a:srgbClr val="FFFFFF"/>
                          </a:solidFill>
                          <a:latin typeface="Arial Narrow"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26882">
                <a:tc>
                  <a:txBody>
                    <a:bodyPr/>
                    <a:lstStyle/>
                    <a:p>
                      <a:pPr algn="ctr" fontAlgn="b"/>
                      <a:r>
                        <a:rPr lang="es-MX" sz="1100" b="1"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dirty="0">
                          <a:solidFill>
                            <a:srgbClr val="000000"/>
                          </a:solidFill>
                          <a:latin typeface="Arial Narrow" pitchFamily="34" charset="0"/>
                        </a:rPr>
                        <a:t>65,012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3,669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5.64%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26882">
                <a:tc>
                  <a:txBody>
                    <a:bodyPr/>
                    <a:lstStyle/>
                    <a:p>
                      <a:pPr algn="l" fontAlgn="b"/>
                      <a:endParaRPr lang="es-MX"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MX" sz="1400" b="0" i="0" u="none" strike="noStrike" dirty="0">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MX" sz="1400" b="0" i="0" u="none" strike="noStrike">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MX" sz="1400" b="0" i="0" u="none" strike="noStrike">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72254">
                <a:tc gridSpan="4">
                  <a:txBody>
                    <a:bodyPr/>
                    <a:lstStyle/>
                    <a:p>
                      <a:pPr algn="ctr" fontAlgn="b"/>
                      <a:r>
                        <a:rPr lang="es-MX" sz="2000" b="1" i="0" u="none" strike="noStrike" dirty="0">
                          <a:solidFill>
                            <a:srgbClr val="000000"/>
                          </a:solidFill>
                          <a:latin typeface="Arial Narrow" pitchFamily="34" charset="0"/>
                        </a:rPr>
                        <a:t>feb-18</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261783">
                <a:tc gridSpan="4">
                  <a:txBody>
                    <a:bodyPr/>
                    <a:lstStyle/>
                    <a:p>
                      <a:pPr algn="ctr" fontAlgn="b"/>
                      <a:r>
                        <a:rPr lang="es-MX" sz="1400" b="1" i="0" u="none" strike="noStrike" dirty="0">
                          <a:solidFill>
                            <a:srgbClr val="FFFF00"/>
                          </a:solidFill>
                          <a:latin typeface="Arial Narrow" pitchFamily="34" charset="0"/>
                        </a:rPr>
                        <a:t>AFILIACION PROSPERA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6882">
                <a:tc>
                  <a:txBody>
                    <a:bodyPr/>
                    <a:lstStyle/>
                    <a:p>
                      <a:pPr algn="ctr" fontAlgn="b"/>
                      <a:r>
                        <a:rPr lang="es-MX" sz="1100" b="1" i="0" u="none" strike="noStrike">
                          <a:solidFill>
                            <a:srgbClr val="FFFFFF"/>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dirty="0">
                          <a:solidFill>
                            <a:srgbClr val="FFFFFF"/>
                          </a:solidFill>
                          <a:latin typeface="Arial Narrow"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26882">
                <a:tc>
                  <a:txBody>
                    <a:bodyPr/>
                    <a:lstStyle/>
                    <a:p>
                      <a:pPr algn="ctr" fontAlgn="b"/>
                      <a:r>
                        <a:rPr lang="es-MX" sz="1100" b="1"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120,890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dirty="0">
                          <a:solidFill>
                            <a:srgbClr val="000000"/>
                          </a:solidFill>
                          <a:latin typeface="Arial Narrow" pitchFamily="34" charset="0"/>
                        </a:rPr>
                        <a:t>14,732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12.19%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26882">
                <a:tc>
                  <a:txBody>
                    <a:bodyPr/>
                    <a:lstStyle/>
                    <a:p>
                      <a:pPr algn="l" fontAlgn="b"/>
                      <a:endParaRPr lang="es-MX" sz="1100" b="1"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1400" b="1" i="0" u="none" strike="noStrike">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1400" b="1" i="0" u="none" strike="noStrike" dirty="0">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MX" sz="1400" b="1" i="0" u="none" strike="noStrike">
                        <a:solidFill>
                          <a:srgbClr val="000000"/>
                        </a:solidFill>
                        <a:latin typeface="Arial Narrow"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83">
                <a:tc gridSpan="4">
                  <a:txBody>
                    <a:bodyPr/>
                    <a:lstStyle/>
                    <a:p>
                      <a:pPr algn="ctr" fontAlgn="b"/>
                      <a:r>
                        <a:rPr lang="es-MX" sz="1400" b="1" i="0" u="none" strike="noStrike" dirty="0">
                          <a:solidFill>
                            <a:srgbClr val="FFFF00"/>
                          </a:solidFill>
                          <a:latin typeface="Arial Narrow" pitchFamily="34" charset="0"/>
                        </a:rPr>
                        <a:t>RENOVACION PROSPERA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26882">
                <a:tc>
                  <a:txBody>
                    <a:bodyPr/>
                    <a:lstStyle/>
                    <a:p>
                      <a:pPr algn="ctr" fontAlgn="b"/>
                      <a:r>
                        <a:rPr lang="es-MX" sz="1100" b="1" i="0" u="none" strike="noStrike">
                          <a:solidFill>
                            <a:srgbClr val="FFFFFF"/>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dirty="0">
                          <a:solidFill>
                            <a:srgbClr val="FFFFFF"/>
                          </a:solidFill>
                          <a:latin typeface="Arial Narrow" pitchFamily="34" charset="0"/>
                        </a:rPr>
                        <a:t>AVANCE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MX" sz="1400" b="1" i="0" u="none" strike="noStrike">
                          <a:solidFill>
                            <a:srgbClr val="FFFFFF"/>
                          </a:solidFill>
                          <a:latin typeface="Arial Narrow" pitchFamily="34" charset="0"/>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26882">
                <a:tc>
                  <a:txBody>
                    <a:bodyPr/>
                    <a:lstStyle/>
                    <a:p>
                      <a:pPr algn="ctr" fontAlgn="b"/>
                      <a:r>
                        <a:rPr lang="es-MX" sz="1100" b="1"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65,012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a:solidFill>
                            <a:srgbClr val="000000"/>
                          </a:solidFill>
                          <a:latin typeface="Arial Narrow" pitchFamily="34" charset="0"/>
                        </a:rPr>
                        <a:t>6,735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s-MX" sz="1400" b="1" i="0" u="none" strike="noStrike" dirty="0">
                          <a:solidFill>
                            <a:srgbClr val="000000"/>
                          </a:solidFill>
                          <a:latin typeface="Arial Narrow" pitchFamily="34" charset="0"/>
                        </a:rPr>
                        <a:t>10.36%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23" y="188640"/>
            <a:ext cx="2440626"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0" y="1052736"/>
            <a:ext cx="9144000" cy="381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effectLst>
                  <a:outerShdw blurRad="38100" dist="38100" dir="2700000" algn="tl">
                    <a:srgbClr val="000000">
                      <a:alpha val="43137"/>
                    </a:srgbClr>
                  </a:outerShdw>
                </a:effectLst>
                <a:latin typeface="Arial Narrow" pitchFamily="34" charset="0"/>
              </a:rPr>
              <a:t>TEMAS INFORMATIVOS  / DIRECCIÓN DE ÁREA DE AFILIACIÓN  Y PROMOCIÓN</a:t>
            </a:r>
            <a:endParaRPr lang="es-MX" sz="2000" b="1" dirty="0">
              <a:effectLst>
                <a:outerShdw blurRad="38100" dist="38100" dir="2700000" algn="tl">
                  <a:srgbClr val="000000">
                    <a:alpha val="43137"/>
                  </a:srgbClr>
                </a:outerShdw>
              </a:effectLst>
              <a:latin typeface="Arial Narrow" pitchFamily="34" charset="0"/>
            </a:endParaRPr>
          </a:p>
        </p:txBody>
      </p:sp>
      <p:pic>
        <p:nvPicPr>
          <p:cNvPr id="10" name="Picture 3" descr="C:\Users\seguro popular 07\AppData\Local\Microsoft\Windows\Temporary Internet Files\Content.IE5\6FY66ZFF\salu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930" y="6237312"/>
            <a:ext cx="1558814" cy="45991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G:\LOGOS INSTITUCIONAL\SP horizon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260536"/>
            <a:ext cx="2092104" cy="43668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12 Rectángulo"/>
          <p:cNvSpPr/>
          <p:nvPr/>
        </p:nvSpPr>
        <p:spPr>
          <a:xfrm>
            <a:off x="-36512" y="5783524"/>
            <a:ext cx="9144000" cy="38178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200" b="1" dirty="0" smtClean="0">
                <a:latin typeface="Arial Narrow" pitchFamily="34" charset="0"/>
              </a:rPr>
              <a:t>Décima sesión ordinaria. Junta de Gobierno.</a:t>
            </a:r>
          </a:p>
          <a:p>
            <a:endParaRPr lang="es-MX" sz="1200" dirty="0"/>
          </a:p>
        </p:txBody>
      </p:sp>
      <p:pic>
        <p:nvPicPr>
          <p:cNvPr id="14" name="Picture 2" descr="C:\Users\seguro popular 07\AppData\Local\Microsoft\Windows\Temporary Internet Files\Content.IE5\6FY66ZFF\JALISCO ROJ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40352" y="5297695"/>
            <a:ext cx="1403648" cy="133577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7" name="16 Tabla"/>
          <p:cNvGraphicFramePr>
            <a:graphicFrameLocks noGrp="1"/>
          </p:cNvGraphicFramePr>
          <p:nvPr/>
        </p:nvGraphicFramePr>
        <p:xfrm>
          <a:off x="467544" y="1628802"/>
          <a:ext cx="7272808" cy="3921729"/>
        </p:xfrm>
        <a:graphic>
          <a:graphicData uri="http://schemas.openxmlformats.org/drawingml/2006/table">
            <a:tbl>
              <a:tblPr/>
              <a:tblGrid>
                <a:gridCol w="1284863"/>
                <a:gridCol w="1939415"/>
                <a:gridCol w="1806081"/>
                <a:gridCol w="2242449"/>
              </a:tblGrid>
              <a:tr h="402946">
                <a:tc gridSpan="4">
                  <a:txBody>
                    <a:bodyPr/>
                    <a:lstStyle/>
                    <a:p>
                      <a:pPr algn="ctr" fontAlgn="b"/>
                      <a:r>
                        <a:rPr lang="es-MX" sz="1600" b="1" i="0" u="none" strike="noStrike" dirty="0">
                          <a:solidFill>
                            <a:srgbClr val="FFFF00"/>
                          </a:solidFill>
                          <a:latin typeface="Arial Narrow" pitchFamily="34" charset="0"/>
                        </a:rPr>
                        <a:t>AVANCE DE REAFILIACION JALISCO 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75923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402946">
                <a:tc>
                  <a:txBody>
                    <a:bodyPr/>
                    <a:lstStyle/>
                    <a:p>
                      <a:pPr algn="ctr" fontAlgn="b"/>
                      <a:r>
                        <a:rPr lang="es-MX" sz="1800" b="1" i="0" u="none" strike="noStrike" dirty="0">
                          <a:solidFill>
                            <a:srgbClr val="000000"/>
                          </a:solidFill>
                          <a:latin typeface="Calibri"/>
                        </a:rPr>
                        <a:t>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MX" sz="1800" b="1" i="0" u="none" strike="noStrike" dirty="0">
                          <a:solidFill>
                            <a:srgbClr val="000000"/>
                          </a:solidFill>
                          <a:latin typeface="Arial Narrow" pitchFamily="34" charset="0"/>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MX" sz="1800" b="1" i="0" u="none" strike="noStrike">
                          <a:solidFill>
                            <a:srgbClr val="000000"/>
                          </a:solidFill>
                          <a:latin typeface="Arial Narrow" pitchFamily="34" charset="0"/>
                        </a:rPr>
                        <a:t>ACUMULADO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s-MX" sz="1800" b="1" i="0" u="none" strike="noStrike">
                          <a:solidFill>
                            <a:srgbClr val="000000"/>
                          </a:solidFill>
                          <a:latin typeface="Calibri"/>
                        </a:rPr>
                        <a:t>% ACUMULADO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402946">
                <a:tc>
                  <a:txBody>
                    <a:bodyPr/>
                    <a:lstStyle/>
                    <a:p>
                      <a:pPr algn="ctr" fontAlgn="b"/>
                      <a:r>
                        <a:rPr lang="es-MX" sz="1800" b="1" i="0" u="none" strike="noStrike" dirty="0">
                          <a:solidFill>
                            <a:srgbClr val="000000"/>
                          </a:solidFill>
                          <a:latin typeface="Calibri"/>
                        </a:rPr>
                        <a:t>ENERO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800" b="1" i="0" u="none" strike="noStrike" dirty="0">
                          <a:solidFill>
                            <a:srgbClr val="000000"/>
                          </a:solidFill>
                          <a:latin typeface="Arial Narrow" pitchFamily="34" charset="0"/>
                        </a:rPr>
                        <a:t>46,401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800" b="1" i="0" u="none" strike="noStrike">
                          <a:solidFill>
                            <a:srgbClr val="000000"/>
                          </a:solidFill>
                          <a:latin typeface="Arial Narrow" pitchFamily="34" charset="0"/>
                        </a:rPr>
                        <a:t>36,687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800" b="1"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02946">
                <a:tc>
                  <a:txBody>
                    <a:bodyPr/>
                    <a:lstStyle/>
                    <a:p>
                      <a:pPr algn="ctr" fontAlgn="b"/>
                      <a:r>
                        <a:rPr lang="es-MX" sz="1800" b="1" i="0" u="none" strike="noStrike">
                          <a:solidFill>
                            <a:srgbClr val="000000"/>
                          </a:solidFill>
                          <a:latin typeface="Calibri"/>
                        </a:rPr>
                        <a:t>FEBRERO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800" b="1" i="0" u="none" strike="noStrike" dirty="0">
                          <a:solidFill>
                            <a:srgbClr val="000000"/>
                          </a:solidFill>
                          <a:latin typeface="Arial Narrow" pitchFamily="34" charset="0"/>
                        </a:rPr>
                        <a:t>47,042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800" b="1" i="0" u="none" strike="noStrike" dirty="0">
                          <a:solidFill>
                            <a:srgbClr val="000000"/>
                          </a:solidFill>
                          <a:latin typeface="Arial Narrow" pitchFamily="34" charset="0"/>
                        </a:rPr>
                        <a:t>102,435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800" b="1" i="0" u="none" strike="noStrike">
                          <a:solidFill>
                            <a:srgbClr val="000000"/>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402946">
                <a:tc gridSpan="4">
                  <a:txBody>
                    <a:bodyPr/>
                    <a:lstStyle/>
                    <a:p>
                      <a:pPr algn="l" fontAlgn="b"/>
                      <a:r>
                        <a:rPr lang="es-MX" sz="1400" b="1" i="0" u="none" strike="noStrike" dirty="0" smtClean="0">
                          <a:solidFill>
                            <a:srgbClr val="000000"/>
                          </a:solidFill>
                          <a:latin typeface="Arial Narrow" pitchFamily="34" charset="0"/>
                        </a:rPr>
                        <a:t>*MARZO: NO </a:t>
                      </a:r>
                      <a:r>
                        <a:rPr lang="es-MX" sz="1400" b="1" i="0" u="none" strike="noStrike" dirty="0">
                          <a:solidFill>
                            <a:srgbClr val="000000"/>
                          </a:solidFill>
                          <a:latin typeface="Arial Narrow" pitchFamily="34" charset="0"/>
                        </a:rPr>
                        <a:t>SE CUENTA CON LA VALIDACION POR LA CNPSS DEL MES EN CURSO</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A5A5A5"/>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402946">
                <a:tc gridSpan="4">
                  <a:txBody>
                    <a:bodyPr/>
                    <a:lstStyle/>
                    <a:p>
                      <a:pPr algn="l" fontAlgn="b"/>
                      <a:r>
                        <a:rPr lang="es-MX" sz="1400" b="1" i="0" u="none" strike="noStrike" dirty="0">
                          <a:solidFill>
                            <a:srgbClr val="000000"/>
                          </a:solidFill>
                          <a:latin typeface="Arial Narrow" pitchFamily="34" charset="0"/>
                        </a:rPr>
                        <a:t>*NO SE CUENTA CON LA META DE REAFILIACION DE ACUERDO AL ANEXO 2 POR PARTE DE LA CNPSS</a:t>
                      </a:r>
                    </a:p>
                  </a:txBody>
                  <a:tcPr marL="9525" marR="9525" marT="9525" marB="0" anchor="b">
                    <a:lnL>
                      <a:noFill/>
                    </a:lnL>
                    <a:lnR>
                      <a:noFill/>
                    </a:lnR>
                    <a:lnT>
                      <a:noFill/>
                    </a:lnT>
                    <a:lnB>
                      <a:noFill/>
                    </a:lnB>
                    <a:solidFill>
                      <a:srgbClr val="A5A5A5"/>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402946">
                <a:tc>
                  <a:txBody>
                    <a:bodyPr/>
                    <a:lstStyle/>
                    <a:p>
                      <a:pPr algn="l" fontAlgn="b"/>
                      <a:endParaRPr lang="es-MX"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l" fontAlgn="b"/>
                      <a:endParaRPr lang="es-MX"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l" fontAlgn="b"/>
                      <a:endParaRPr lang="es-MX" sz="1800" b="0" i="0" u="none" strike="noStrike" dirty="0">
                        <a:solidFill>
                          <a:srgbClr val="000000"/>
                        </a:solidFill>
                        <a:latin typeface="Calibri"/>
                      </a:endParaRPr>
                    </a:p>
                  </a:txBody>
                  <a:tcPr marL="9525" marR="9525" marT="9525" marB="0" anchor="b">
                    <a:lnL>
                      <a:noFill/>
                    </a:lnL>
                    <a:lnR>
                      <a:noFill/>
                    </a:lnR>
                    <a:lnT>
                      <a:noFill/>
                    </a:lnT>
                    <a:lnB>
                      <a:noFill/>
                    </a:lnB>
                  </a:tcPr>
                </a:tc>
              </a:tr>
              <a:tr h="564125">
                <a:tc gridSpan="4">
                  <a:txBody>
                    <a:bodyPr/>
                    <a:lstStyle/>
                    <a:p>
                      <a:pPr algn="ctr" fontAlgn="b"/>
                      <a:r>
                        <a:rPr lang="es-MX" sz="1800" b="1" i="0" u="none" strike="noStrike" dirty="0">
                          <a:solidFill>
                            <a:srgbClr val="FFFF00"/>
                          </a:solidFill>
                          <a:latin typeface="Arial Narrow" pitchFamily="34" charset="0"/>
                        </a:rPr>
                        <a:t>AFILIACION 2018</a:t>
                      </a:r>
                    </a:p>
                  </a:txBody>
                  <a:tcPr marL="9525" marR="9525" marT="9525" marB="0" anchor="b">
                    <a:lnL>
                      <a:noFill/>
                    </a:lnL>
                    <a:lnR>
                      <a:noFill/>
                    </a:lnR>
                    <a:lnT>
                      <a:noFill/>
                    </a:lnT>
                    <a:lnB>
                      <a:noFill/>
                    </a:lnB>
                    <a:solidFill>
                      <a:srgbClr val="75923C"/>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03683">
                <a:tc gridSpan="4">
                  <a:txBody>
                    <a:bodyPr/>
                    <a:lstStyle/>
                    <a:p>
                      <a:pPr algn="ctr" fontAlgn="b"/>
                      <a:r>
                        <a:rPr lang="es-MX" sz="1800" b="1" i="0" u="none" strike="noStrike" dirty="0" smtClean="0">
                          <a:solidFill>
                            <a:srgbClr val="000000"/>
                          </a:solidFill>
                          <a:latin typeface="Arial Narrow" pitchFamily="34" charset="0"/>
                        </a:rPr>
                        <a:t> EN LO QUE VA DEL</a:t>
                      </a:r>
                      <a:r>
                        <a:rPr lang="es-MX" sz="1800" b="1" i="0" u="none" strike="noStrike" baseline="0" dirty="0" smtClean="0">
                          <a:solidFill>
                            <a:srgbClr val="000000"/>
                          </a:solidFill>
                          <a:latin typeface="Arial Narrow" pitchFamily="34" charset="0"/>
                        </a:rPr>
                        <a:t> 2018 HEMOS LOGRADO AFILIAR A </a:t>
                      </a:r>
                      <a:r>
                        <a:rPr lang="es-MX" sz="1800" b="1" i="0" u="none" strike="noStrike" dirty="0" smtClean="0">
                          <a:solidFill>
                            <a:srgbClr val="FFFF00"/>
                          </a:solidFill>
                          <a:latin typeface="Arial Narrow" pitchFamily="34" charset="0"/>
                        </a:rPr>
                        <a:t>61,999 </a:t>
                      </a:r>
                      <a:r>
                        <a:rPr lang="es-MX" sz="1800" b="1" i="0" u="none" strike="noStrike" dirty="0" smtClean="0">
                          <a:solidFill>
                            <a:srgbClr val="000000"/>
                          </a:solidFill>
                          <a:latin typeface="Arial Narrow" pitchFamily="34" charset="0"/>
                        </a:rPr>
                        <a:t>PERSONAS</a:t>
                      </a:r>
                      <a:endParaRPr lang="es-MX" sz="1800" b="1" i="0" u="none" strike="noStrike" dirty="0">
                        <a:solidFill>
                          <a:srgbClr val="000000"/>
                        </a:solidFill>
                        <a:latin typeface="Arial Narrow" pitchFamily="34" charset="0"/>
                      </a:endParaRPr>
                    </a:p>
                  </a:txBody>
                  <a:tcPr marL="9525" marR="9525" marT="9525" marB="0" anchor="b">
                    <a:lnL>
                      <a:noFill/>
                    </a:lnL>
                    <a:lnR>
                      <a:noFill/>
                    </a:lnR>
                    <a:lnT>
                      <a:noFill/>
                    </a:lnT>
                    <a:lnB>
                      <a:noFill/>
                    </a:lnB>
                    <a:solidFill>
                      <a:srgbClr val="A5A5A5"/>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2563</Words>
  <Application>Microsoft Office PowerPoint</Application>
  <PresentationFormat>Presentación en pantalla (4:3)</PresentationFormat>
  <Paragraphs>711</Paragraphs>
  <Slides>32</Slides>
  <Notes>3</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POPULAR</dc:creator>
  <cp:lastModifiedBy>POPULAR</cp:lastModifiedBy>
  <cp:revision>43</cp:revision>
  <dcterms:created xsi:type="dcterms:W3CDTF">2018-03-20T20:40:44Z</dcterms:created>
  <dcterms:modified xsi:type="dcterms:W3CDTF">2018-03-27T19:13:39Z</dcterms:modified>
</cp:coreProperties>
</file>